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60" r:id="rId2"/>
    <p:sldId id="262" r:id="rId3"/>
    <p:sldId id="272" r:id="rId4"/>
    <p:sldId id="264" r:id="rId5"/>
    <p:sldId id="267" r:id="rId6"/>
    <p:sldId id="325" r:id="rId7"/>
    <p:sldId id="265" r:id="rId8"/>
    <p:sldId id="271" r:id="rId9"/>
    <p:sldId id="270" r:id="rId10"/>
    <p:sldId id="269" r:id="rId11"/>
    <p:sldId id="314" r:id="rId12"/>
    <p:sldId id="276" r:id="rId13"/>
    <p:sldId id="277" r:id="rId14"/>
    <p:sldId id="273" r:id="rId15"/>
    <p:sldId id="274" r:id="rId16"/>
    <p:sldId id="285" r:id="rId17"/>
    <p:sldId id="279" r:id="rId18"/>
    <p:sldId id="278" r:id="rId19"/>
    <p:sldId id="280" r:id="rId20"/>
    <p:sldId id="326" r:id="rId21"/>
    <p:sldId id="283" r:id="rId22"/>
    <p:sldId id="345" r:id="rId23"/>
    <p:sldId id="346" r:id="rId24"/>
    <p:sldId id="281" r:id="rId25"/>
    <p:sldId id="347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307" r:id="rId34"/>
    <p:sldId id="292" r:id="rId35"/>
    <p:sldId id="308" r:id="rId36"/>
    <p:sldId id="293" r:id="rId37"/>
    <p:sldId id="305" r:id="rId38"/>
    <p:sldId id="309" r:id="rId39"/>
    <p:sldId id="294" r:id="rId40"/>
    <p:sldId id="306" r:id="rId41"/>
    <p:sldId id="297" r:id="rId42"/>
    <p:sldId id="295" r:id="rId43"/>
    <p:sldId id="296" r:id="rId44"/>
    <p:sldId id="323" r:id="rId45"/>
    <p:sldId id="330" r:id="rId46"/>
    <p:sldId id="329" r:id="rId47"/>
    <p:sldId id="298" r:id="rId48"/>
    <p:sldId id="299" r:id="rId49"/>
    <p:sldId id="300" r:id="rId50"/>
    <p:sldId id="320" r:id="rId51"/>
    <p:sldId id="322" r:id="rId52"/>
    <p:sldId id="321" r:id="rId53"/>
    <p:sldId id="319" r:id="rId54"/>
    <p:sldId id="333" r:id="rId55"/>
    <p:sldId id="334" r:id="rId56"/>
    <p:sldId id="335" r:id="rId57"/>
    <p:sldId id="310" r:id="rId58"/>
    <p:sldId id="316" r:id="rId59"/>
    <p:sldId id="317" r:id="rId60"/>
    <p:sldId id="302" r:id="rId61"/>
    <p:sldId id="303" r:id="rId62"/>
    <p:sldId id="348" r:id="rId63"/>
    <p:sldId id="337" r:id="rId64"/>
    <p:sldId id="311" r:id="rId65"/>
    <p:sldId id="313" r:id="rId66"/>
    <p:sldId id="312" r:id="rId67"/>
    <p:sldId id="304" r:id="rId68"/>
    <p:sldId id="338" r:id="rId69"/>
    <p:sldId id="339" r:id="rId70"/>
    <p:sldId id="341" r:id="rId71"/>
    <p:sldId id="340" r:id="rId72"/>
    <p:sldId id="343" r:id="rId73"/>
    <p:sldId id="344" r:id="rId74"/>
    <p:sldId id="336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D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BBA99-F7F8-CF46-8DBB-CB692D77B25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A72C-6CC0-0C4B-98B3-6A3C8E61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4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C7E2B-C165-2B49-BF9C-317EF26F9D26}" type="slidenum">
              <a:rPr lang="en-US"/>
              <a:pPr/>
              <a:t>1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FBC97D-E312-B54D-8A76-A90D1C472EB7}" type="slidenum">
              <a:rPr lang="en-US"/>
              <a:pPr/>
              <a:t>21</a:t>
            </a:fld>
            <a:endParaRPr lang="en-US"/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3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2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5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26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0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80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7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8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78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0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4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3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9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2.wdp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8850" y="-160276"/>
            <a:ext cx="10566841" cy="701827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60222" y="1402530"/>
            <a:ext cx="5192889" cy="636017"/>
          </a:xfrm>
          <a:prstGeom prst="rect">
            <a:avLst/>
          </a:prstGeom>
          <a:solidFill>
            <a:schemeClr val="accent3">
              <a:lumMod val="40000"/>
              <a:lumOff val="60000"/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Collection Classes Part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 smtClean="0"/>
              <a:t>4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13, </a:t>
            </a:r>
            <a:r>
              <a:rPr lang="en-US" sz="3200" dirty="0" smtClean="0"/>
              <a:t>2015</a:t>
            </a:r>
            <a:endParaRPr lang="en-US" sz="32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Sets and Maps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81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Solution?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5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Friday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203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rgbClr val="EBF1DE"/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91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rgbClr val="EBF1DE"/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67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2137" y="1326850"/>
            <a:ext cx="528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Learn how to use </a:t>
            </a:r>
            <a:r>
              <a:rPr lang="en-US" sz="3200" dirty="0" smtClean="0">
                <a:latin typeface="Chalkboard"/>
                <a:cs typeface="Chalkboard"/>
              </a:rPr>
              <a:t>Sets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654" y="2090177"/>
            <a:ext cx="551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Learn how to use </a:t>
            </a:r>
            <a:r>
              <a:rPr lang="en-US" sz="3200" dirty="0" smtClean="0">
                <a:latin typeface="Chalkboard"/>
                <a:cs typeface="Chalkboard"/>
              </a:rPr>
              <a:t>Maps</a:t>
            </a:r>
            <a:endParaRPr lang="en-US" sz="32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8" b="32749" l="81004" r="98541">
                        <a14:backgroundMark x1="88263" y1="25556" x2="88263" y2="25556"/>
                        <a14:backgroundMark x1="84803" y1="24561" x2="95760" y2="22339"/>
                        <a14:backgroundMark x1="93860" y1="25556" x2="89281" y2="28129"/>
                        <a14:backgroundMark x1="85312" y1="21170" x2="94505" y2="27602"/>
                        <a14:backgroundMark x1="92707" y1="19474" x2="87856" y2="27778"/>
                        <a14:backgroundMark x1="84159" y1="23567" x2="85210" y2="27135"/>
                        <a14:backgroundMark x1="96540" y1="21170" x2="92978" y2="28304"/>
                        <a14:backgroundMark x1="94233" y1="21170" x2="83141" y2="21345"/>
                        <a14:backgroundMark x1="92198" y1="18947" x2="89518" y2="20994"/>
                        <a14:backgroundMark x1="83786" y1="22690" x2="83786" y2="28129"/>
                        <a14:backgroundMark x1="86330" y1="25556" x2="86330" y2="29006"/>
                        <a14:backgroundMark x1="87483" y1="28655" x2="92334" y2="29006"/>
                        <a14:backgroundMark x1="94640" y1="27602" x2="97286" y2="21988"/>
                        <a14:backgroundMark x1="95760" y1="21520" x2="92707" y2="19123"/>
                        <a14:backgroundMark x1="83141" y1="23041" x2="82632" y2="26433"/>
                      </a14:backgroundRemoval>
                    </a14:imgEffect>
                  </a14:imgLayer>
                </a14:imgProps>
              </a:ext>
            </a:extLst>
          </a:blip>
          <a:srcRect l="78289" b="67282"/>
          <a:stretch/>
        </p:blipFill>
        <p:spPr>
          <a:xfrm>
            <a:off x="1291199" y="2786003"/>
            <a:ext cx="5373811" cy="60736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411988" y="6106518"/>
            <a:ext cx="3355809" cy="150296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934185">
            <a:off x="4093501" y="5902392"/>
            <a:ext cx="1890195" cy="150296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6248900">
            <a:off x="4455640" y="6206254"/>
            <a:ext cx="1890195" cy="150296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5408" t="20823" r="39683" b="37370"/>
          <a:stretch/>
        </p:blipFill>
        <p:spPr>
          <a:xfrm>
            <a:off x="2773204" y="3471963"/>
            <a:ext cx="1363298" cy="254969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716923">
            <a:off x="6108419" y="6011070"/>
            <a:ext cx="642312" cy="504457"/>
          </a:xfrm>
          <a:prstGeom prst="ellipse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928921">
            <a:off x="6074594" y="3193151"/>
            <a:ext cx="276640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See a previously never seen before computer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260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8625" y="1520742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563" y="2842503"/>
            <a:ext cx="726721" cy="7876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8625" y="1520742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2400" b="1" dirty="0" smtClean="0"/>
              <a:t>Set:</a:t>
            </a:r>
            <a:r>
              <a:rPr lang="en-US" sz="2400" dirty="0" smtClean="0"/>
              <a:t>	</a:t>
            </a:r>
            <a:r>
              <a:rPr lang="en-US" sz="2400" dirty="0" smtClean="0"/>
              <a:t>	Collection </a:t>
            </a:r>
            <a:r>
              <a:rPr lang="en-US" sz="2400" dirty="0" smtClean="0"/>
              <a:t>of elements with no duplicates;  </a:t>
            </a:r>
            <a:endParaRPr lang="en-US" sz="2400" dirty="0" smtClean="0"/>
          </a:p>
          <a:p>
            <a:pPr marL="0" indent="0" eaLnBrk="1" hangingPunct="1">
              <a:buNone/>
              <a:defRPr/>
            </a:pPr>
            <a:r>
              <a:rPr lang="en-US" sz="2400" dirty="0"/>
              <a:t>	</a:t>
            </a:r>
            <a:r>
              <a:rPr lang="en-US" sz="2400" dirty="0" smtClean="0"/>
              <a:t>		fast </a:t>
            </a:r>
            <a:r>
              <a:rPr lang="en-US" sz="2400" dirty="0" smtClean="0"/>
              <a:t>for </a:t>
            </a:r>
            <a:r>
              <a:rPr lang="en-US" sz="2400" dirty="0" smtClean="0"/>
              <a:t>searching.</a:t>
            </a:r>
          </a:p>
          <a:p>
            <a:pPr marL="0" indent="0" eaLnBrk="1" hangingPunct="1">
              <a:buNone/>
              <a:defRPr/>
            </a:pPr>
            <a:r>
              <a:rPr lang="en-US" sz="2400" b="1" dirty="0" smtClean="0"/>
              <a:t>Map</a:t>
            </a:r>
            <a:r>
              <a:rPr lang="en-US" sz="2400" dirty="0" smtClean="0"/>
              <a:t>:		Key</a:t>
            </a:r>
            <a:r>
              <a:rPr lang="en-US" sz="2400" dirty="0" smtClean="0"/>
              <a:t>/value pairs;  </a:t>
            </a:r>
            <a:endParaRPr lang="en-US" sz="2400" dirty="0" smtClean="0"/>
          </a:p>
          <a:p>
            <a:pPr marL="0" indent="0" eaLnBrk="1" hangingPunct="1">
              <a:buNone/>
              <a:defRPr/>
            </a:pPr>
            <a:r>
              <a:rPr lang="en-US" sz="2400" dirty="0"/>
              <a:t>	</a:t>
            </a:r>
            <a:r>
              <a:rPr lang="en-US" sz="2400" dirty="0" smtClean="0"/>
              <a:t>		Use </a:t>
            </a:r>
            <a:r>
              <a:rPr lang="en-US" sz="2400" dirty="0" smtClean="0"/>
              <a:t>a key to find its associated value.</a:t>
            </a:r>
          </a:p>
        </p:txBody>
      </p:sp>
      <p:sp>
        <p:nvSpPr>
          <p:cNvPr id="230461" name="Text Box 61"/>
          <p:cNvSpPr txBox="1">
            <a:spLocks noChangeArrowheads="1"/>
          </p:cNvSpPr>
          <p:nvPr/>
        </p:nvSpPr>
        <p:spPr bwMode="auto">
          <a:xfrm>
            <a:off x="2072353" y="5729933"/>
            <a:ext cx="5612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Calibri" charset="0"/>
                <a:cs typeface="+mn-cs"/>
              </a:rPr>
              <a:t>set</a:t>
            </a:r>
          </a:p>
        </p:txBody>
      </p:sp>
      <p:sp>
        <p:nvSpPr>
          <p:cNvPr id="230462" name="Oval 62"/>
          <p:cNvSpPr>
            <a:spLocks noChangeArrowheads="1"/>
          </p:cNvSpPr>
          <p:nvPr/>
        </p:nvSpPr>
        <p:spPr bwMode="auto">
          <a:xfrm>
            <a:off x="1371600" y="4288233"/>
            <a:ext cx="1958924" cy="12899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1200">
              <a:latin typeface="Consolas" charset="0"/>
              <a:cs typeface="+mn-cs"/>
            </a:endParaRPr>
          </a:p>
        </p:txBody>
      </p:sp>
      <p:grpSp>
        <p:nvGrpSpPr>
          <p:cNvPr id="6164" name="Group 63"/>
          <p:cNvGrpSpPr>
            <a:grpSpLocks/>
          </p:cNvGrpSpPr>
          <p:nvPr/>
        </p:nvGrpSpPr>
        <p:grpSpPr bwMode="auto">
          <a:xfrm>
            <a:off x="1499010" y="4383638"/>
            <a:ext cx="1847440" cy="1142871"/>
            <a:chOff x="2135" y="2224"/>
            <a:chExt cx="1993" cy="1235"/>
          </a:xfrm>
        </p:grpSpPr>
        <p:sp>
          <p:nvSpPr>
            <p:cNvPr id="230464" name="Text Box 64"/>
            <p:cNvSpPr txBox="1">
              <a:spLocks noChangeArrowheads="1"/>
            </p:cNvSpPr>
            <p:nvPr/>
          </p:nvSpPr>
          <p:spPr bwMode="auto">
            <a:xfrm>
              <a:off x="2659" y="2224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"the"</a:t>
              </a:r>
            </a:p>
          </p:txBody>
        </p:sp>
        <p:sp>
          <p:nvSpPr>
            <p:cNvPr id="230465" name="Text Box 65"/>
            <p:cNvSpPr txBox="1">
              <a:spLocks noChangeArrowheads="1"/>
            </p:cNvSpPr>
            <p:nvPr/>
          </p:nvSpPr>
          <p:spPr bwMode="auto">
            <a:xfrm>
              <a:off x="3374" y="2298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"of"</a:t>
              </a:r>
            </a:p>
          </p:txBody>
        </p:sp>
        <p:sp>
          <p:nvSpPr>
            <p:cNvPr id="230466" name="Text Box 66"/>
            <p:cNvSpPr txBox="1">
              <a:spLocks noChangeArrowheads="1"/>
            </p:cNvSpPr>
            <p:nvPr/>
          </p:nvSpPr>
          <p:spPr bwMode="auto">
            <a:xfrm>
              <a:off x="3287" y="2596"/>
              <a:ext cx="74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"from"</a:t>
              </a:r>
            </a:p>
          </p:txBody>
        </p:sp>
        <p:sp>
          <p:nvSpPr>
            <p:cNvPr id="230467" name="Text Box 67"/>
            <p:cNvSpPr txBox="1">
              <a:spLocks noChangeArrowheads="1"/>
            </p:cNvSpPr>
            <p:nvPr/>
          </p:nvSpPr>
          <p:spPr bwMode="auto">
            <a:xfrm>
              <a:off x="2950" y="2442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"to"</a:t>
              </a:r>
            </a:p>
          </p:txBody>
        </p:sp>
        <p:sp>
          <p:nvSpPr>
            <p:cNvPr id="230468" name="Text Box 68"/>
            <p:cNvSpPr txBox="1">
              <a:spLocks noChangeArrowheads="1"/>
            </p:cNvSpPr>
            <p:nvPr/>
          </p:nvSpPr>
          <p:spPr bwMode="auto">
            <a:xfrm>
              <a:off x="2955" y="2787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"she"</a:t>
              </a:r>
            </a:p>
          </p:txBody>
        </p:sp>
        <p:sp>
          <p:nvSpPr>
            <p:cNvPr id="230469" name="Text Box 69"/>
            <p:cNvSpPr txBox="1">
              <a:spLocks noChangeArrowheads="1"/>
            </p:cNvSpPr>
            <p:nvPr/>
          </p:nvSpPr>
          <p:spPr bwMode="auto">
            <a:xfrm>
              <a:off x="3476" y="2876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"you"</a:t>
              </a:r>
            </a:p>
          </p:txBody>
        </p:sp>
        <p:sp>
          <p:nvSpPr>
            <p:cNvPr id="230470" name="Text Box 70"/>
            <p:cNvSpPr txBox="1">
              <a:spLocks noChangeArrowheads="1"/>
            </p:cNvSpPr>
            <p:nvPr/>
          </p:nvSpPr>
          <p:spPr bwMode="auto">
            <a:xfrm>
              <a:off x="3157" y="3121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"him"</a:t>
              </a:r>
            </a:p>
          </p:txBody>
        </p:sp>
        <p:sp>
          <p:nvSpPr>
            <p:cNvPr id="230471" name="Text Box 71"/>
            <p:cNvSpPr txBox="1">
              <a:spLocks noChangeArrowheads="1"/>
            </p:cNvSpPr>
            <p:nvPr/>
          </p:nvSpPr>
          <p:spPr bwMode="auto">
            <a:xfrm>
              <a:off x="2629" y="3162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"why"</a:t>
              </a:r>
            </a:p>
          </p:txBody>
        </p:sp>
        <p:sp>
          <p:nvSpPr>
            <p:cNvPr id="230472" name="Text Box 72"/>
            <p:cNvSpPr txBox="1">
              <a:spLocks noChangeArrowheads="1"/>
            </p:cNvSpPr>
            <p:nvPr/>
          </p:nvSpPr>
          <p:spPr bwMode="auto">
            <a:xfrm>
              <a:off x="2433" y="2920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"in"</a:t>
              </a:r>
            </a:p>
          </p:txBody>
        </p:sp>
        <p:sp>
          <p:nvSpPr>
            <p:cNvPr id="230473" name="Text Box 73"/>
            <p:cNvSpPr txBox="1">
              <a:spLocks noChangeArrowheads="1"/>
            </p:cNvSpPr>
            <p:nvPr/>
          </p:nvSpPr>
          <p:spPr bwMode="auto">
            <a:xfrm>
              <a:off x="2347" y="2584"/>
              <a:ext cx="74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"down"</a:t>
              </a:r>
            </a:p>
          </p:txBody>
        </p:sp>
        <p:sp>
          <p:nvSpPr>
            <p:cNvPr id="230474" name="Text Box 74"/>
            <p:cNvSpPr txBox="1">
              <a:spLocks noChangeArrowheads="1"/>
            </p:cNvSpPr>
            <p:nvPr/>
          </p:nvSpPr>
          <p:spPr bwMode="auto">
            <a:xfrm>
              <a:off x="2135" y="2738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"by"</a:t>
              </a:r>
            </a:p>
          </p:txBody>
        </p:sp>
        <p:sp>
          <p:nvSpPr>
            <p:cNvPr id="230475" name="Text Box 75"/>
            <p:cNvSpPr txBox="1">
              <a:spLocks noChangeArrowheads="1"/>
            </p:cNvSpPr>
            <p:nvPr/>
          </p:nvSpPr>
          <p:spPr bwMode="auto">
            <a:xfrm>
              <a:off x="2230" y="2346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"if"</a:t>
              </a:r>
            </a:p>
          </p:txBody>
        </p:sp>
      </p:grpSp>
      <p:sp>
        <p:nvSpPr>
          <p:cNvPr id="230480" name="Oval 80"/>
          <p:cNvSpPr>
            <a:spLocks noChangeArrowheads="1"/>
          </p:cNvSpPr>
          <p:nvPr/>
        </p:nvSpPr>
        <p:spPr bwMode="auto">
          <a:xfrm>
            <a:off x="4587875" y="4233863"/>
            <a:ext cx="1295400" cy="1371600"/>
          </a:xfrm>
          <a:prstGeom prst="ellipse">
            <a:avLst/>
          </a:prstGeom>
          <a:solidFill>
            <a:srgbClr val="DCE6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81" name="Text Box 81"/>
          <p:cNvSpPr txBox="1">
            <a:spLocks noChangeArrowheads="1"/>
          </p:cNvSpPr>
          <p:nvPr/>
        </p:nvSpPr>
        <p:spPr bwMode="auto">
          <a:xfrm>
            <a:off x="4724400" y="4340226"/>
            <a:ext cx="7769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200" dirty="0" smtClean="0">
                <a:latin typeface="Consolas" charset="0"/>
                <a:cs typeface="+mn-cs"/>
              </a:rPr>
              <a:t>”Chris"</a:t>
            </a:r>
            <a:endParaRPr lang="en-US" sz="1200" dirty="0">
              <a:latin typeface="Consolas" charset="0"/>
              <a:cs typeface="+mn-cs"/>
            </a:endParaRPr>
          </a:p>
        </p:txBody>
      </p:sp>
      <p:sp>
        <p:nvSpPr>
          <p:cNvPr id="230482" name="Text Box 82"/>
          <p:cNvSpPr txBox="1">
            <a:spLocks noChangeArrowheads="1"/>
          </p:cNvSpPr>
          <p:nvPr/>
        </p:nvSpPr>
        <p:spPr bwMode="auto">
          <a:xfrm>
            <a:off x="4572000" y="4843463"/>
            <a:ext cx="7731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Consolas" charset="0"/>
                <a:cs typeface="+mn-cs"/>
              </a:rPr>
              <a:t>"Jenny"</a:t>
            </a:r>
          </a:p>
        </p:txBody>
      </p:sp>
      <p:sp>
        <p:nvSpPr>
          <p:cNvPr id="230483" name="Text Box 83"/>
          <p:cNvSpPr txBox="1">
            <a:spLocks noChangeArrowheads="1"/>
          </p:cNvSpPr>
          <p:nvPr/>
        </p:nvSpPr>
        <p:spPr bwMode="auto">
          <a:xfrm>
            <a:off x="4781550" y="5178426"/>
            <a:ext cx="8615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latin typeface="Consolas" charset="0"/>
                <a:cs typeface="+mn-cs"/>
              </a:rPr>
              <a:t>"</a:t>
            </a:r>
            <a:r>
              <a:rPr lang="en-US" sz="1200" dirty="0" err="1" smtClean="0">
                <a:latin typeface="Consolas" charset="0"/>
                <a:cs typeface="+mn-cs"/>
              </a:rPr>
              <a:t>Mehran</a:t>
            </a:r>
            <a:r>
              <a:rPr lang="en-US" sz="1200" dirty="0" smtClean="0">
                <a:latin typeface="Consolas" charset="0"/>
                <a:cs typeface="+mn-cs"/>
              </a:rPr>
              <a:t>"</a:t>
            </a:r>
            <a:endParaRPr lang="en-US" sz="1200" dirty="0">
              <a:latin typeface="Consolas" charset="0"/>
              <a:cs typeface="+mn-cs"/>
            </a:endParaRPr>
          </a:p>
        </p:txBody>
      </p:sp>
      <p:sp>
        <p:nvSpPr>
          <p:cNvPr id="230484" name="Oval 84"/>
          <p:cNvSpPr>
            <a:spLocks noChangeArrowheads="1"/>
          </p:cNvSpPr>
          <p:nvPr/>
        </p:nvSpPr>
        <p:spPr bwMode="auto">
          <a:xfrm>
            <a:off x="6492875" y="4233863"/>
            <a:ext cx="1295400" cy="1371600"/>
          </a:xfrm>
          <a:prstGeom prst="ellipse">
            <a:avLst/>
          </a:prstGeom>
          <a:solidFill>
            <a:srgbClr val="DCE6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85" name="Text Box 85"/>
          <p:cNvSpPr txBox="1">
            <a:spLocks noChangeArrowheads="1"/>
          </p:cNvSpPr>
          <p:nvPr/>
        </p:nvSpPr>
        <p:spPr bwMode="auto">
          <a:xfrm>
            <a:off x="6629400" y="5246688"/>
            <a:ext cx="103075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latin typeface="Consolas" charset="0"/>
                <a:cs typeface="+mn-cs"/>
              </a:rPr>
              <a:t>”866-6586"</a:t>
            </a:r>
            <a:endParaRPr lang="en-US" sz="1200" dirty="0">
              <a:latin typeface="Consolas" charset="0"/>
              <a:cs typeface="+mn-cs"/>
            </a:endParaRPr>
          </a:p>
        </p:txBody>
      </p:sp>
      <p:sp>
        <p:nvSpPr>
          <p:cNvPr id="230486" name="Text Box 86"/>
          <p:cNvSpPr txBox="1">
            <a:spLocks noChangeArrowheads="1"/>
          </p:cNvSpPr>
          <p:nvPr/>
        </p:nvSpPr>
        <p:spPr bwMode="auto">
          <a:xfrm>
            <a:off x="6705600" y="4797426"/>
            <a:ext cx="10255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Consolas" charset="0"/>
                <a:cs typeface="+mn-cs"/>
              </a:rPr>
              <a:t>"685-9138"</a:t>
            </a:r>
          </a:p>
        </p:txBody>
      </p:sp>
      <p:sp>
        <p:nvSpPr>
          <p:cNvPr id="230487" name="Text Box 87"/>
          <p:cNvSpPr txBox="1">
            <a:spLocks noChangeArrowheads="1"/>
          </p:cNvSpPr>
          <p:nvPr/>
        </p:nvSpPr>
        <p:spPr bwMode="auto">
          <a:xfrm>
            <a:off x="6670675" y="4462463"/>
            <a:ext cx="10255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Consolas" charset="0"/>
                <a:cs typeface="+mn-cs"/>
              </a:rPr>
              <a:t>"867-5309"</a:t>
            </a:r>
          </a:p>
        </p:txBody>
      </p:sp>
      <p:sp>
        <p:nvSpPr>
          <p:cNvPr id="230488" name="Line 88"/>
          <p:cNvSpPr>
            <a:spLocks noChangeShapeType="1"/>
          </p:cNvSpPr>
          <p:nvPr/>
        </p:nvSpPr>
        <p:spPr bwMode="auto">
          <a:xfrm>
            <a:off x="5410200" y="4538663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89" name="Line 89"/>
          <p:cNvSpPr>
            <a:spLocks noChangeShapeType="1"/>
          </p:cNvSpPr>
          <p:nvPr/>
        </p:nvSpPr>
        <p:spPr bwMode="auto">
          <a:xfrm flipV="1">
            <a:off x="5334000" y="4614863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90" name="Line 90"/>
          <p:cNvSpPr>
            <a:spLocks noChangeShapeType="1"/>
          </p:cNvSpPr>
          <p:nvPr/>
        </p:nvSpPr>
        <p:spPr bwMode="auto">
          <a:xfrm flipV="1">
            <a:off x="5562600" y="4995863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91" name="Text Box 91"/>
          <p:cNvSpPr txBox="1">
            <a:spLocks noChangeArrowheads="1"/>
          </p:cNvSpPr>
          <p:nvPr/>
        </p:nvSpPr>
        <p:spPr bwMode="auto">
          <a:xfrm>
            <a:off x="5318125" y="5572126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nsolas" charset="0"/>
              <a:cs typeface="+mn-cs"/>
            </a:endParaRPr>
          </a:p>
        </p:txBody>
      </p:sp>
      <p:sp>
        <p:nvSpPr>
          <p:cNvPr id="230492" name="Text Box 92"/>
          <p:cNvSpPr txBox="1">
            <a:spLocks noChangeArrowheads="1"/>
          </p:cNvSpPr>
          <p:nvPr/>
        </p:nvSpPr>
        <p:spPr bwMode="auto">
          <a:xfrm>
            <a:off x="7375525" y="5573713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nsolas" charset="0"/>
              <a:cs typeface="+mn-cs"/>
            </a:endParaRPr>
          </a:p>
        </p:txBody>
      </p:sp>
      <p:sp>
        <p:nvSpPr>
          <p:cNvPr id="230493" name="Text Box 93"/>
          <p:cNvSpPr txBox="1">
            <a:spLocks noChangeArrowheads="1"/>
          </p:cNvSpPr>
          <p:nvPr/>
        </p:nvSpPr>
        <p:spPr bwMode="auto">
          <a:xfrm>
            <a:off x="5969000" y="5729288"/>
            <a:ext cx="7396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alibri" charset="0"/>
                <a:cs typeface="+mn-cs"/>
              </a:rPr>
              <a:t>map</a:t>
            </a:r>
          </a:p>
        </p:txBody>
      </p:sp>
      <p:sp>
        <p:nvSpPr>
          <p:cNvPr id="3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Sets and Maps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8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4290" y="0"/>
            <a:ext cx="14685225" cy="6858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Problem #1: Count Unique Words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52" y="250033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0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9" name="Group 4"/>
          <p:cNvGrpSpPr>
            <a:grpSpLocks/>
          </p:cNvGrpSpPr>
          <p:nvPr/>
        </p:nvGrpSpPr>
        <p:grpSpPr bwMode="auto">
          <a:xfrm>
            <a:off x="457200" y="3792725"/>
            <a:ext cx="7848600" cy="2674938"/>
            <a:chOff x="288" y="2496"/>
            <a:chExt cx="4944" cy="1685"/>
          </a:xfrm>
        </p:grpSpPr>
        <p:sp>
          <p:nvSpPr>
            <p:cNvPr id="256005" name="Line 5"/>
            <p:cNvSpPr>
              <a:spLocks noChangeShapeType="1"/>
            </p:cNvSpPr>
            <p:nvPr/>
          </p:nvSpPr>
          <p:spPr bwMode="auto">
            <a:xfrm>
              <a:off x="28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6" name="Text Box 6"/>
            <p:cNvSpPr txBox="1">
              <a:spLocks noChangeArrowheads="1"/>
            </p:cNvSpPr>
            <p:nvPr/>
          </p:nvSpPr>
          <p:spPr bwMode="auto">
            <a:xfrm>
              <a:off x="478" y="2880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set.contains("to")</a:t>
              </a:r>
            </a:p>
          </p:txBody>
        </p:sp>
        <p:sp>
          <p:nvSpPr>
            <p:cNvPr id="256007" name="Line 7"/>
            <p:cNvSpPr>
              <a:spLocks noChangeShapeType="1"/>
            </p:cNvSpPr>
            <p:nvPr/>
          </p:nvSpPr>
          <p:spPr bwMode="auto">
            <a:xfrm>
              <a:off x="4320" y="3191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8" name="Text Box 8"/>
            <p:cNvSpPr txBox="1">
              <a:spLocks noChangeArrowheads="1"/>
            </p:cNvSpPr>
            <p:nvPr/>
          </p:nvSpPr>
          <p:spPr bwMode="auto">
            <a:xfrm>
              <a:off x="4562" y="2919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true</a:t>
              </a:r>
            </a:p>
          </p:txBody>
        </p:sp>
        <p:grpSp>
          <p:nvGrpSpPr>
            <p:cNvPr id="9224" name="Group 9"/>
            <p:cNvGrpSpPr>
              <a:grpSpLocks/>
            </p:cNvGrpSpPr>
            <p:nvPr/>
          </p:nvGrpSpPr>
          <p:grpSpPr bwMode="auto">
            <a:xfrm>
              <a:off x="2112" y="2496"/>
              <a:ext cx="2112" cy="1685"/>
              <a:chOff x="2112" y="2496"/>
              <a:chExt cx="2112" cy="1685"/>
            </a:xfrm>
          </p:grpSpPr>
          <p:sp>
            <p:nvSpPr>
              <p:cNvPr id="256010" name="Text Box 10"/>
              <p:cNvSpPr txBox="1">
                <a:spLocks noChangeArrowheads="1"/>
              </p:cNvSpPr>
              <p:nvPr/>
            </p:nvSpPr>
            <p:spPr bwMode="auto">
              <a:xfrm>
                <a:off x="3040" y="3950"/>
                <a:ext cx="2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latin typeface="Calibri" charset="0"/>
                    <a:cs typeface="+mn-cs"/>
                  </a:rPr>
                  <a:t>set</a:t>
                </a:r>
              </a:p>
            </p:txBody>
          </p:sp>
          <p:sp>
            <p:nvSpPr>
              <p:cNvPr id="256011" name="Oval 11"/>
              <p:cNvSpPr>
                <a:spLocks noChangeArrowheads="1"/>
              </p:cNvSpPr>
              <p:nvPr/>
            </p:nvSpPr>
            <p:spPr bwMode="auto">
              <a:xfrm>
                <a:off x="2112" y="2496"/>
                <a:ext cx="2112" cy="1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Consolas" charset="0"/>
                  <a:cs typeface="+mn-cs"/>
                </a:endParaRPr>
              </a:p>
            </p:txBody>
          </p:sp>
          <p:grpSp>
            <p:nvGrpSpPr>
              <p:cNvPr id="9229" name="Group 12"/>
              <p:cNvGrpSpPr>
                <a:grpSpLocks/>
              </p:cNvGrpSpPr>
              <p:nvPr/>
            </p:nvGrpSpPr>
            <p:grpSpPr bwMode="auto">
              <a:xfrm>
                <a:off x="2264" y="2605"/>
                <a:ext cx="1864" cy="1169"/>
                <a:chOff x="2264" y="2125"/>
                <a:chExt cx="1864" cy="1169"/>
              </a:xfrm>
            </p:grpSpPr>
            <p:sp>
              <p:nvSpPr>
                <p:cNvPr id="25601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801" y="212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"the"</a:t>
                  </a:r>
                </a:p>
              </p:txBody>
            </p:sp>
            <p:sp>
              <p:nvSpPr>
                <p:cNvPr id="25601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504" y="2199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"of"</a:t>
                  </a:r>
                </a:p>
              </p:txBody>
            </p:sp>
            <p:sp>
              <p:nvSpPr>
                <p:cNvPr id="2560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442" y="2496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"from"</a:t>
                  </a:r>
                </a:p>
              </p:txBody>
            </p:sp>
            <p:sp>
              <p:nvSpPr>
                <p:cNvPr id="25601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080" y="234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>
                      <a:solidFill>
                        <a:schemeClr val="accent2"/>
                      </a:solidFill>
                      <a:latin typeface="Consolas" charset="0"/>
                      <a:cs typeface="+mn-cs"/>
                    </a:rPr>
                    <a:t>"to"</a:t>
                  </a:r>
                </a:p>
              </p:txBody>
            </p:sp>
            <p:sp>
              <p:nvSpPr>
                <p:cNvPr id="25601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097" y="2688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"she"</a:t>
                  </a:r>
                </a:p>
              </p:txBody>
            </p:sp>
            <p:sp>
              <p:nvSpPr>
                <p:cNvPr id="2560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617" y="277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"you"</a:t>
                  </a:r>
                </a:p>
              </p:txBody>
            </p:sp>
            <p:sp>
              <p:nvSpPr>
                <p:cNvPr id="25601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299" y="3024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"him"</a:t>
                  </a:r>
                </a:p>
              </p:txBody>
            </p:sp>
            <p:sp>
              <p:nvSpPr>
                <p:cNvPr id="25602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71" y="3063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"why"</a:t>
                  </a:r>
                </a:p>
              </p:txBody>
            </p:sp>
            <p:sp>
              <p:nvSpPr>
                <p:cNvPr id="2560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562" y="282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"in"</a:t>
                  </a:r>
                </a:p>
              </p:txBody>
            </p:sp>
            <p:sp>
              <p:nvSpPr>
                <p:cNvPr id="25602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500" y="2487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"down"</a:t>
                  </a:r>
                </a:p>
              </p:txBody>
            </p:sp>
            <p:sp>
              <p:nvSpPr>
                <p:cNvPr id="25602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264" y="2640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"by"</a:t>
                  </a:r>
                </a:p>
              </p:txBody>
            </p:sp>
            <p:sp>
              <p:nvSpPr>
                <p:cNvPr id="25602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60" y="2247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"if"</a:t>
                  </a:r>
                </a:p>
              </p:txBody>
            </p:sp>
          </p:grpSp>
        </p:grpSp>
        <p:sp>
          <p:nvSpPr>
            <p:cNvPr id="256025" name="Text Box 25"/>
            <p:cNvSpPr txBox="1">
              <a:spLocks noChangeArrowheads="1"/>
            </p:cNvSpPr>
            <p:nvPr/>
          </p:nvSpPr>
          <p:spPr bwMode="auto">
            <a:xfrm>
              <a:off x="478" y="3216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set.contains("be")</a:t>
              </a:r>
            </a:p>
          </p:txBody>
        </p:sp>
        <p:sp>
          <p:nvSpPr>
            <p:cNvPr id="256026" name="Text Box 26"/>
            <p:cNvSpPr txBox="1">
              <a:spLocks noChangeArrowheads="1"/>
            </p:cNvSpPr>
            <p:nvPr/>
          </p:nvSpPr>
          <p:spPr bwMode="auto">
            <a:xfrm>
              <a:off x="4529" y="3216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false</a:t>
              </a:r>
            </a:p>
          </p:txBody>
        </p:sp>
      </p:grp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60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511300"/>
            <a:ext cx="7366000" cy="3822700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Life is Due Friday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15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06845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b="1" dirty="0"/>
              <a:t>S</a:t>
            </a:r>
            <a:r>
              <a:rPr lang="en-US" b="1" dirty="0" smtClean="0">
                <a:cs typeface="+mn-cs"/>
              </a:rPr>
              <a:t>et</a:t>
            </a:r>
            <a:r>
              <a:rPr lang="en-US" dirty="0" smtClean="0">
                <a:cs typeface="+mn-cs"/>
              </a:rPr>
              <a:t>: A collection of unique values (no duplicates allowed</a:t>
            </a:r>
            <a:r>
              <a:rPr lang="en-US" dirty="0" smtClean="0">
                <a:cs typeface="+mn-cs"/>
              </a:rPr>
              <a:t>) </a:t>
            </a:r>
          </a:p>
          <a:p>
            <a:pPr>
              <a:defRPr/>
            </a:pPr>
            <a:r>
              <a:rPr lang="en-US" dirty="0" smtClean="0"/>
              <a:t>add</a:t>
            </a:r>
            <a:r>
              <a:rPr lang="en-US" dirty="0" smtClean="0"/>
              <a:t>, remove, search (contains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We don't think of a set as having any </a:t>
            </a:r>
            <a:r>
              <a:rPr lang="en-US" dirty="0" smtClean="0"/>
              <a:t>indexes</a:t>
            </a:r>
            <a:endParaRPr lang="en-US" dirty="0" smtClean="0"/>
          </a:p>
        </p:txBody>
      </p:sp>
      <p:grpSp>
        <p:nvGrpSpPr>
          <p:cNvPr id="9219" name="Group 4"/>
          <p:cNvGrpSpPr>
            <a:grpSpLocks/>
          </p:cNvGrpSpPr>
          <p:nvPr/>
        </p:nvGrpSpPr>
        <p:grpSpPr bwMode="auto">
          <a:xfrm>
            <a:off x="457200" y="3792725"/>
            <a:ext cx="7848600" cy="2674938"/>
            <a:chOff x="288" y="2496"/>
            <a:chExt cx="4944" cy="1685"/>
          </a:xfrm>
        </p:grpSpPr>
        <p:sp>
          <p:nvSpPr>
            <p:cNvPr id="256005" name="Line 5"/>
            <p:cNvSpPr>
              <a:spLocks noChangeShapeType="1"/>
            </p:cNvSpPr>
            <p:nvPr/>
          </p:nvSpPr>
          <p:spPr bwMode="auto">
            <a:xfrm>
              <a:off x="28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6" name="Text Box 6"/>
            <p:cNvSpPr txBox="1">
              <a:spLocks noChangeArrowheads="1"/>
            </p:cNvSpPr>
            <p:nvPr/>
          </p:nvSpPr>
          <p:spPr bwMode="auto">
            <a:xfrm>
              <a:off x="478" y="2880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set.contains("to")</a:t>
              </a:r>
            </a:p>
          </p:txBody>
        </p:sp>
        <p:sp>
          <p:nvSpPr>
            <p:cNvPr id="256007" name="Line 7"/>
            <p:cNvSpPr>
              <a:spLocks noChangeShapeType="1"/>
            </p:cNvSpPr>
            <p:nvPr/>
          </p:nvSpPr>
          <p:spPr bwMode="auto">
            <a:xfrm>
              <a:off x="4320" y="3191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8" name="Text Box 8"/>
            <p:cNvSpPr txBox="1">
              <a:spLocks noChangeArrowheads="1"/>
            </p:cNvSpPr>
            <p:nvPr/>
          </p:nvSpPr>
          <p:spPr bwMode="auto">
            <a:xfrm>
              <a:off x="4562" y="2919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true</a:t>
              </a:r>
            </a:p>
          </p:txBody>
        </p:sp>
        <p:grpSp>
          <p:nvGrpSpPr>
            <p:cNvPr id="9224" name="Group 9"/>
            <p:cNvGrpSpPr>
              <a:grpSpLocks/>
            </p:cNvGrpSpPr>
            <p:nvPr/>
          </p:nvGrpSpPr>
          <p:grpSpPr bwMode="auto">
            <a:xfrm>
              <a:off x="2112" y="2496"/>
              <a:ext cx="2112" cy="1685"/>
              <a:chOff x="2112" y="2496"/>
              <a:chExt cx="2112" cy="1685"/>
            </a:xfrm>
          </p:grpSpPr>
          <p:sp>
            <p:nvSpPr>
              <p:cNvPr id="256010" name="Text Box 10"/>
              <p:cNvSpPr txBox="1">
                <a:spLocks noChangeArrowheads="1"/>
              </p:cNvSpPr>
              <p:nvPr/>
            </p:nvSpPr>
            <p:spPr bwMode="auto">
              <a:xfrm>
                <a:off x="3040" y="3950"/>
                <a:ext cx="2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latin typeface="Calibri" charset="0"/>
                    <a:cs typeface="+mn-cs"/>
                  </a:rPr>
                  <a:t>set</a:t>
                </a:r>
              </a:p>
            </p:txBody>
          </p:sp>
          <p:sp>
            <p:nvSpPr>
              <p:cNvPr id="256011" name="Oval 11"/>
              <p:cNvSpPr>
                <a:spLocks noChangeArrowheads="1"/>
              </p:cNvSpPr>
              <p:nvPr/>
            </p:nvSpPr>
            <p:spPr bwMode="auto">
              <a:xfrm>
                <a:off x="2112" y="2496"/>
                <a:ext cx="2112" cy="1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Consolas" charset="0"/>
                  <a:cs typeface="+mn-cs"/>
                </a:endParaRPr>
              </a:p>
            </p:txBody>
          </p:sp>
          <p:grpSp>
            <p:nvGrpSpPr>
              <p:cNvPr id="9229" name="Group 12"/>
              <p:cNvGrpSpPr>
                <a:grpSpLocks/>
              </p:cNvGrpSpPr>
              <p:nvPr/>
            </p:nvGrpSpPr>
            <p:grpSpPr bwMode="auto">
              <a:xfrm>
                <a:off x="2264" y="2605"/>
                <a:ext cx="1864" cy="1169"/>
                <a:chOff x="2264" y="2125"/>
                <a:chExt cx="1864" cy="1169"/>
              </a:xfrm>
            </p:grpSpPr>
            <p:sp>
              <p:nvSpPr>
                <p:cNvPr id="25601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801" y="212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"the"</a:t>
                  </a:r>
                </a:p>
              </p:txBody>
            </p:sp>
            <p:sp>
              <p:nvSpPr>
                <p:cNvPr id="25601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504" y="2199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"of"</a:t>
                  </a:r>
                </a:p>
              </p:txBody>
            </p:sp>
            <p:sp>
              <p:nvSpPr>
                <p:cNvPr id="2560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442" y="2496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"from"</a:t>
                  </a:r>
                </a:p>
              </p:txBody>
            </p:sp>
            <p:sp>
              <p:nvSpPr>
                <p:cNvPr id="25601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080" y="234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>
                      <a:solidFill>
                        <a:schemeClr val="accent2"/>
                      </a:solidFill>
                      <a:latin typeface="Consolas" charset="0"/>
                      <a:cs typeface="+mn-cs"/>
                    </a:rPr>
                    <a:t>"to"</a:t>
                  </a:r>
                </a:p>
              </p:txBody>
            </p:sp>
            <p:sp>
              <p:nvSpPr>
                <p:cNvPr id="25601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097" y="2688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"she"</a:t>
                  </a:r>
                </a:p>
              </p:txBody>
            </p:sp>
            <p:sp>
              <p:nvSpPr>
                <p:cNvPr id="2560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617" y="277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"you"</a:t>
                  </a:r>
                </a:p>
              </p:txBody>
            </p:sp>
            <p:sp>
              <p:nvSpPr>
                <p:cNvPr id="25601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299" y="3024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"him"</a:t>
                  </a:r>
                </a:p>
              </p:txBody>
            </p:sp>
            <p:sp>
              <p:nvSpPr>
                <p:cNvPr id="25602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71" y="3063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"why"</a:t>
                  </a:r>
                </a:p>
              </p:txBody>
            </p:sp>
            <p:sp>
              <p:nvSpPr>
                <p:cNvPr id="2560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562" y="282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"in"</a:t>
                  </a:r>
                </a:p>
              </p:txBody>
            </p:sp>
            <p:sp>
              <p:nvSpPr>
                <p:cNvPr id="25602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500" y="2487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"down"</a:t>
                  </a:r>
                </a:p>
              </p:txBody>
            </p:sp>
            <p:sp>
              <p:nvSpPr>
                <p:cNvPr id="25602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264" y="2640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"by"</a:t>
                  </a:r>
                </a:p>
              </p:txBody>
            </p:sp>
            <p:sp>
              <p:nvSpPr>
                <p:cNvPr id="25602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60" y="2247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"if"</a:t>
                  </a:r>
                </a:p>
              </p:txBody>
            </p:sp>
          </p:grpSp>
        </p:grpSp>
        <p:sp>
          <p:nvSpPr>
            <p:cNvPr id="256025" name="Text Box 25"/>
            <p:cNvSpPr txBox="1">
              <a:spLocks noChangeArrowheads="1"/>
            </p:cNvSpPr>
            <p:nvPr/>
          </p:nvSpPr>
          <p:spPr bwMode="auto">
            <a:xfrm>
              <a:off x="478" y="3216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set.contains("be")</a:t>
              </a:r>
            </a:p>
          </p:txBody>
        </p:sp>
        <p:sp>
          <p:nvSpPr>
            <p:cNvPr id="256026" name="Text Box 26"/>
            <p:cNvSpPr txBox="1">
              <a:spLocks noChangeArrowheads="1"/>
            </p:cNvSpPr>
            <p:nvPr/>
          </p:nvSpPr>
          <p:spPr bwMode="auto">
            <a:xfrm>
              <a:off x="4529" y="3216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false</a:t>
              </a:r>
            </a:p>
          </p:txBody>
        </p:sp>
      </p:grp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 rot="20329374">
            <a:off x="6215715" y="1653898"/>
            <a:ext cx="95313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Fast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2813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975" name="Group 7"/>
          <p:cNvGrpSpPr>
            <a:grpSpLocks/>
          </p:cNvGrpSpPr>
          <p:nvPr/>
        </p:nvGrpSpPr>
        <p:grpSpPr bwMode="auto">
          <a:xfrm>
            <a:off x="495300" y="2624156"/>
            <a:ext cx="8153400" cy="674688"/>
            <a:chOff x="288" y="1511"/>
            <a:chExt cx="5136" cy="425"/>
          </a:xfrm>
        </p:grpSpPr>
        <p:sp>
          <p:nvSpPr>
            <p:cNvPr id="595976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77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 smtClean="0">
                  <a:latin typeface="Courier New" charset="0"/>
                </a:rPr>
                <a:t>set</a:t>
              </a:r>
              <a:r>
                <a:rPr lang="en-US" sz="2000" dirty="0" err="1" smtClean="0">
                  <a:latin typeface="Courier New" charset="0"/>
                </a:rPr>
                <a:t>.</a:t>
              </a:r>
              <a:r>
                <a:rPr lang="en-US" sz="2000" b="1" dirty="0" err="1" smtClean="0">
                  <a:solidFill>
                    <a:srgbClr val="7030A0"/>
                  </a:solidFill>
                  <a:latin typeface="Courier New" charset="0"/>
                </a:rPr>
                <a:t>size</a:t>
              </a:r>
              <a:r>
                <a:rPr lang="en-US" sz="2000" dirty="0" smtClean="0">
                  <a:latin typeface="Courier New" charset="0"/>
                </a:rPr>
                <a:t>(</a:t>
              </a:r>
              <a:r>
                <a:rPr lang="en-US" sz="2000" dirty="0">
                  <a:latin typeface="Courier New" charset="0"/>
                </a:rPr>
                <a:t>)</a:t>
              </a:r>
            </a:p>
          </p:txBody>
        </p:sp>
        <p:sp>
          <p:nvSpPr>
            <p:cNvPr id="595978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 smtClean="0"/>
                <a:t>Returns the number of elements in the set.  </a:t>
              </a:r>
              <a:endParaRPr lang="en-US" sz="1800" b="0" dirty="0"/>
            </a:p>
          </p:txBody>
        </p:sp>
      </p:grpSp>
      <p:grpSp>
        <p:nvGrpSpPr>
          <p:cNvPr id="595979" name="Group 11"/>
          <p:cNvGrpSpPr>
            <a:grpSpLocks/>
          </p:cNvGrpSpPr>
          <p:nvPr/>
        </p:nvGrpSpPr>
        <p:grpSpPr bwMode="auto">
          <a:xfrm>
            <a:off x="495300" y="3284556"/>
            <a:ext cx="8153400" cy="661988"/>
            <a:chOff x="288" y="1103"/>
            <a:chExt cx="5136" cy="417"/>
          </a:xfrm>
        </p:grpSpPr>
        <p:sp>
          <p:nvSpPr>
            <p:cNvPr id="595980" name="Rectangle 12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81" name="Text Box 13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</a:t>
              </a:r>
              <a:r>
                <a:rPr lang="en-US" sz="2000" dirty="0" err="1" smtClean="0">
                  <a:latin typeface="Courier New" charset="0"/>
                </a:rPr>
                <a:t>et</a:t>
              </a:r>
              <a:r>
                <a:rPr lang="en-US" sz="2000" dirty="0" err="1" smtClean="0">
                  <a:latin typeface="Courier New" charset="0"/>
                </a:rPr>
                <a:t>.</a:t>
              </a:r>
              <a:r>
                <a:rPr lang="en-US" sz="2000" b="1" dirty="0" err="1" smtClean="0">
                  <a:solidFill>
                    <a:srgbClr val="7030A0"/>
                  </a:solidFill>
                  <a:latin typeface="Courier New" charset="0"/>
                </a:rPr>
                <a:t>add</a:t>
              </a:r>
              <a:r>
                <a:rPr lang="en-US" sz="2000" dirty="0" smtClean="0">
                  <a:latin typeface="Courier New" charset="0"/>
                </a:rPr>
                <a:t>(</a:t>
              </a:r>
              <a:r>
                <a:rPr lang="en-US" sz="2000" dirty="0">
                  <a:latin typeface="Courier New" charset="0"/>
                </a:rPr>
                <a:t>value)</a:t>
              </a:r>
            </a:p>
          </p:txBody>
        </p:sp>
        <p:sp>
          <p:nvSpPr>
            <p:cNvPr id="595982" name="Text Box 14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/>
                <a:t>Adds a new value to the set (ignores it if the value already was in the set)</a:t>
              </a:r>
              <a:r>
                <a:rPr lang="en-US" sz="1800" b="0" dirty="0" smtClean="0"/>
                <a:t>.</a:t>
              </a:r>
              <a:endParaRPr lang="en-US" sz="1800" b="0" dirty="0"/>
            </a:p>
          </p:txBody>
        </p:sp>
      </p:grpSp>
      <p:grpSp>
        <p:nvGrpSpPr>
          <p:cNvPr id="595983" name="Group 15"/>
          <p:cNvGrpSpPr>
            <a:grpSpLocks/>
          </p:cNvGrpSpPr>
          <p:nvPr/>
        </p:nvGrpSpPr>
        <p:grpSpPr bwMode="auto">
          <a:xfrm>
            <a:off x="495300" y="3932256"/>
            <a:ext cx="8153400" cy="674688"/>
            <a:chOff x="288" y="1511"/>
            <a:chExt cx="5136" cy="425"/>
          </a:xfrm>
        </p:grpSpPr>
        <p:sp>
          <p:nvSpPr>
            <p:cNvPr id="595984" name="Rectangle 16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85" name="Text Box 17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 smtClean="0">
                  <a:latin typeface="Courier New" charset="0"/>
                </a:rPr>
                <a:t>Set.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c</a:t>
              </a:r>
              <a:r>
                <a:rPr lang="en-US" sz="2000" b="1" dirty="0" err="1" smtClean="0">
                  <a:solidFill>
                    <a:srgbClr val="7030A0"/>
                  </a:solidFill>
                  <a:latin typeface="Courier New" charset="0"/>
                </a:rPr>
                <a:t>ontains</a:t>
              </a:r>
              <a:r>
                <a:rPr lang="en-US" sz="2000" dirty="0" smtClean="0">
                  <a:latin typeface="Courier New" charset="0"/>
                </a:rPr>
                <a:t>(value)</a:t>
              </a:r>
              <a:endParaRPr lang="en-US" sz="2000" dirty="0">
                <a:latin typeface="Courier New" charset="0"/>
              </a:endParaRPr>
            </a:p>
          </p:txBody>
        </p:sp>
        <p:sp>
          <p:nvSpPr>
            <p:cNvPr id="595986" name="Text Box 18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 smtClean="0"/>
                <a:t>Return true if the value is in the set.</a:t>
              </a:r>
              <a:endParaRPr lang="en-US" sz="1800" b="0" dirty="0"/>
            </a:p>
          </p:txBody>
        </p:sp>
      </p:grp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Set Essentials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60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Looping Over a Set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0740" y="2685574"/>
            <a:ext cx="5975203" cy="9910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b="1" i="1" dirty="0">
                <a:latin typeface="Consolas" charset="0"/>
              </a:rPr>
              <a:t>type name</a:t>
            </a:r>
            <a:r>
              <a:rPr lang="en-US" sz="2400" dirty="0">
                <a:latin typeface="Consolas" charset="0"/>
              </a:rPr>
              <a:t> : </a:t>
            </a:r>
            <a:r>
              <a:rPr lang="en-US" sz="2400" b="1" i="1" dirty="0">
                <a:latin typeface="Consolas" charset="0"/>
              </a:rPr>
              <a:t>collection</a:t>
            </a:r>
            <a:r>
              <a:rPr lang="en-US" sz="24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    </a:t>
            </a:r>
            <a:r>
              <a:rPr lang="en-US" sz="2400" b="1" i="1" dirty="0">
                <a:latin typeface="Consolas" charset="0"/>
              </a:rPr>
              <a:t>statements</a:t>
            </a:r>
            <a:r>
              <a:rPr lang="en-US" sz="24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1167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02919"/>
            <a:ext cx="8492436" cy="4525963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endParaRPr lang="en-US" sz="2000" dirty="0" smtClean="0">
              <a:latin typeface="Consolas" charset="0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sz="2400" dirty="0" smtClean="0"/>
              <a:t>The </a:t>
            </a:r>
            <a:r>
              <a:rPr lang="en-US" sz="2400" dirty="0" smtClean="0"/>
              <a:t>"for-each" loop provides a clean syntax for looping over the elements of a </a:t>
            </a:r>
            <a:r>
              <a:rPr lang="en-US" sz="2400" dirty="0" smtClean="0">
                <a:latin typeface="Consolas" charset="0"/>
              </a:rPr>
              <a:t>Set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charset="0"/>
              </a:rPr>
              <a:t>Vector</a:t>
            </a:r>
            <a:r>
              <a:rPr lang="en-US" sz="2400" dirty="0" smtClean="0"/>
              <a:t>, or most other collections.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sz="2400" dirty="0" smtClean="0"/>
              <a:t>Sets have </a:t>
            </a:r>
            <a:r>
              <a:rPr lang="en-US" sz="2400" dirty="0" smtClean="0"/>
              <a:t>no indexes;</a:t>
            </a:r>
            <a:br>
              <a:rPr lang="en-US" sz="2400" dirty="0" smtClean="0"/>
            </a:br>
            <a:r>
              <a:rPr lang="en-US" sz="2400" dirty="0" smtClean="0"/>
              <a:t>can't use a normal </a:t>
            </a:r>
            <a:r>
              <a:rPr lang="en-US" sz="2400" dirty="0" smtClean="0">
                <a:latin typeface="Consolas" charset="0"/>
              </a:rPr>
              <a:t>for</a:t>
            </a:r>
            <a:r>
              <a:rPr lang="en-US" sz="2400" dirty="0" smtClean="0"/>
              <a:t> loop and </a:t>
            </a:r>
            <a:r>
              <a:rPr lang="en-US" sz="2400" dirty="0" smtClean="0">
                <a:latin typeface="Consolas" charset="0"/>
              </a:rPr>
              <a:t>get</a:t>
            </a:r>
            <a:r>
              <a:rPr lang="en-US" sz="2400" dirty="0" smtClean="0"/>
              <a:t> each element </a:t>
            </a:r>
            <a:r>
              <a:rPr lang="en-US" sz="2400" dirty="0" smtClean="0">
                <a:latin typeface="Consolas" charset="0"/>
              </a:rPr>
              <a:t>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]</a:t>
            </a:r>
            <a:endParaRPr lang="en-US" dirty="0" smtClean="0"/>
          </a:p>
          <a:p>
            <a:pPr marL="457200" lvl="1" indent="0" eaLnBrk="1" hangingPunct="1"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  <a:cs typeface="+mn-cs"/>
              </a:rPr>
              <a:t>	for (</a:t>
            </a:r>
            <a:r>
              <a:rPr lang="en-US" sz="2000" dirty="0" err="1" smtClean="0">
                <a:latin typeface="Consolas" charset="0"/>
                <a:cs typeface="+mn-cs"/>
              </a:rPr>
              <a:t>int</a:t>
            </a:r>
            <a:r>
              <a:rPr lang="en-US" sz="2000" dirty="0" smtClean="0">
                <a:latin typeface="Consolas" charset="0"/>
                <a:cs typeface="+mn-cs"/>
              </a:rPr>
              <a:t> </a:t>
            </a:r>
            <a:r>
              <a:rPr lang="en-US" sz="2000" dirty="0" err="1" smtClean="0">
                <a:latin typeface="Consolas" charset="0"/>
                <a:cs typeface="+mn-cs"/>
              </a:rPr>
              <a:t>i</a:t>
            </a:r>
            <a:r>
              <a:rPr lang="en-US" sz="2000" dirty="0" smtClean="0">
                <a:latin typeface="Consolas" charset="0"/>
                <a:cs typeface="+mn-cs"/>
              </a:rPr>
              <a:t> = 0; </a:t>
            </a:r>
            <a:r>
              <a:rPr lang="en-US" sz="2000" dirty="0" err="1" smtClean="0">
                <a:latin typeface="Consolas" charset="0"/>
                <a:cs typeface="+mn-cs"/>
              </a:rPr>
              <a:t>i</a:t>
            </a:r>
            <a:r>
              <a:rPr lang="en-US" sz="2000" dirty="0" smtClean="0">
                <a:latin typeface="Consolas" charset="0"/>
                <a:cs typeface="+mn-cs"/>
              </a:rPr>
              <a:t> &lt; </a:t>
            </a:r>
            <a:r>
              <a:rPr lang="en-US" sz="2000" dirty="0" err="1" smtClean="0">
                <a:latin typeface="Consolas" charset="0"/>
                <a:cs typeface="+mn-cs"/>
              </a:rPr>
              <a:t>set.size</a:t>
            </a:r>
            <a:r>
              <a:rPr lang="en-US" sz="2000" dirty="0" smtClean="0">
                <a:latin typeface="Consolas" charset="0"/>
                <a:cs typeface="+mn-cs"/>
              </a:rPr>
              <a:t>(); </a:t>
            </a:r>
            <a:r>
              <a:rPr lang="en-US" sz="2000" dirty="0" err="1" smtClean="0">
                <a:latin typeface="Consolas" charset="0"/>
                <a:cs typeface="+mn-cs"/>
              </a:rPr>
              <a:t>i</a:t>
            </a:r>
            <a:r>
              <a:rPr lang="en-US" sz="2000" dirty="0" smtClean="0">
                <a:latin typeface="Consolas" charset="0"/>
                <a:cs typeface="+mn-cs"/>
              </a:rPr>
              <a:t>++) {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  <a:cs typeface="+mn-cs"/>
              </a:rPr>
              <a:t>	    </a:t>
            </a:r>
            <a:r>
              <a:rPr lang="en-US" sz="2000" b="1" i="1" dirty="0" smtClean="0">
                <a:latin typeface="Consolas" charset="0"/>
                <a:cs typeface="+mn-cs"/>
              </a:rPr>
              <a:t>do something with set[</a:t>
            </a:r>
            <a:r>
              <a:rPr lang="en-US" sz="2000" b="1" i="1" dirty="0" err="1" smtClean="0">
                <a:latin typeface="Consolas" charset="0"/>
                <a:cs typeface="+mn-cs"/>
              </a:rPr>
              <a:t>i</a:t>
            </a:r>
            <a:r>
              <a:rPr lang="en-US" sz="2000" b="1" i="1" dirty="0" smtClean="0">
                <a:latin typeface="Consolas" charset="0"/>
                <a:cs typeface="+mn-cs"/>
              </a:rPr>
              <a:t>];        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  <a:cs typeface="+mn-cs"/>
              </a:rPr>
              <a:t>// does not compile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  <a:cs typeface="+mn-cs"/>
              </a:rPr>
              <a:t>	}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 smtClean="0"/>
          </a:p>
        </p:txBody>
      </p:sp>
      <p:grpSp>
        <p:nvGrpSpPr>
          <p:cNvPr id="259076" name="Group 4"/>
          <p:cNvGrpSpPr>
            <a:grpSpLocks/>
          </p:cNvGrpSpPr>
          <p:nvPr/>
        </p:nvGrpSpPr>
        <p:grpSpPr bwMode="auto">
          <a:xfrm>
            <a:off x="457200" y="4941117"/>
            <a:ext cx="5410200" cy="990600"/>
            <a:chOff x="576" y="1488"/>
            <a:chExt cx="3744" cy="624"/>
          </a:xfrm>
        </p:grpSpPr>
        <p:sp>
          <p:nvSpPr>
            <p:cNvPr id="259077" name="Line 5"/>
            <p:cNvSpPr>
              <a:spLocks noChangeShapeType="1"/>
            </p:cNvSpPr>
            <p:nvPr/>
          </p:nvSpPr>
          <p:spPr bwMode="auto">
            <a:xfrm>
              <a:off x="576" y="1536"/>
              <a:ext cx="3744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9078" name="Line 6"/>
            <p:cNvSpPr>
              <a:spLocks noChangeShapeType="1"/>
            </p:cNvSpPr>
            <p:nvPr/>
          </p:nvSpPr>
          <p:spPr bwMode="auto">
            <a:xfrm flipH="1">
              <a:off x="576" y="1488"/>
              <a:ext cx="3744" cy="6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Looping Over a Set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0740" y="1011878"/>
            <a:ext cx="5975203" cy="9910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b="1" i="1" dirty="0">
                <a:latin typeface="Consolas" charset="0"/>
              </a:rPr>
              <a:t>type name</a:t>
            </a:r>
            <a:r>
              <a:rPr lang="en-US" sz="2400" dirty="0">
                <a:latin typeface="Consolas" charset="0"/>
              </a:rPr>
              <a:t> : </a:t>
            </a:r>
            <a:r>
              <a:rPr lang="en-US" sz="2400" b="1" i="1" dirty="0">
                <a:latin typeface="Consolas" charset="0"/>
              </a:rPr>
              <a:t>collection</a:t>
            </a:r>
            <a:r>
              <a:rPr lang="en-US" sz="24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    </a:t>
            </a:r>
            <a:r>
              <a:rPr lang="en-US" sz="2400" b="1" i="1" dirty="0">
                <a:latin typeface="Consolas" charset="0"/>
              </a:rPr>
              <a:t>statements</a:t>
            </a:r>
            <a:r>
              <a:rPr lang="en-US" sz="24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11140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Types of Sets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7" y="1321609"/>
            <a:ext cx="4401298" cy="5050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79" y="1321609"/>
            <a:ext cx="4127014" cy="4840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2301" y="951349"/>
            <a:ext cx="9234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27464" y="929715"/>
            <a:ext cx="19084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/>
                <a:cs typeface="Courier"/>
              </a:rPr>
              <a:t>HashSet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1143" y="2219368"/>
            <a:ext cx="2114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Chalkboard"/>
                <a:cs typeface="Chalkboard"/>
              </a:rPr>
              <a:t>Iterate over elements in sorted order</a:t>
            </a:r>
            <a:endParaRPr lang="en-US" sz="2400" dirty="0">
              <a:solidFill>
                <a:schemeClr val="accent1"/>
              </a:solidFill>
              <a:latin typeface="Chalkboard"/>
              <a:cs typeface="Chalkboar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3786" y="2347925"/>
            <a:ext cx="2409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  <a:latin typeface="Chalkboard"/>
                <a:cs typeface="Chalkboard"/>
              </a:rPr>
              <a:t>Element order is jumbled</a:t>
            </a:r>
            <a:endParaRPr lang="en-US" sz="2400" dirty="0">
              <a:solidFill>
                <a:srgbClr val="4F81BD"/>
              </a:solidFill>
              <a:latin typeface="Chalkboard"/>
              <a:cs typeface="Chalkboard"/>
            </a:endParaRPr>
          </a:p>
        </p:txBody>
      </p:sp>
      <p:sp>
        <p:nvSpPr>
          <p:cNvPr id="38" name="TextBox 37"/>
          <p:cNvSpPr txBox="1"/>
          <p:nvPr/>
        </p:nvSpPr>
        <p:spPr>
          <a:xfrm rot="20806474">
            <a:off x="1473953" y="3731142"/>
            <a:ext cx="211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Chalkboard"/>
                <a:cs typeface="Chalkboard"/>
              </a:rPr>
              <a:t>Really Fast</a:t>
            </a:r>
            <a:endParaRPr lang="en-US" sz="2400" dirty="0">
              <a:solidFill>
                <a:srgbClr val="FF6600"/>
              </a:solidFill>
              <a:latin typeface="Chalkboard"/>
              <a:cs typeface="Chalkboard"/>
            </a:endParaRPr>
          </a:p>
        </p:txBody>
      </p:sp>
      <p:sp>
        <p:nvSpPr>
          <p:cNvPr id="39" name="TextBox 38"/>
          <p:cNvSpPr txBox="1"/>
          <p:nvPr/>
        </p:nvSpPr>
        <p:spPr>
          <a:xfrm rot="20806474">
            <a:off x="5683058" y="3645624"/>
            <a:ext cx="2114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Really, Ridiculously Fast</a:t>
            </a:r>
            <a:endParaRPr lang="en-US" sz="24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1143" y="5071881"/>
            <a:ext cx="25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Implemented using a binary search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ree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73787" y="5071881"/>
            <a:ext cx="25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Implemented using a hash table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0323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8223" y="2511637"/>
            <a:ext cx="8078708" cy="217290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>
                <a:latin typeface="Consolas" charset="0"/>
              </a:rPr>
              <a:t>Set&lt;string&gt; friends;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err="1" smtClean="0">
                <a:latin typeface="Consolas" charset="0"/>
              </a:rPr>
              <a:t>friends.add</a:t>
            </a:r>
            <a:r>
              <a:rPr lang="en-US" sz="2400" dirty="0" smtClean="0">
                <a:latin typeface="Consolas" charset="0"/>
              </a:rPr>
              <a:t>(“</a:t>
            </a:r>
            <a:r>
              <a:rPr lang="en-US" sz="2400" dirty="0" err="1" smtClean="0">
                <a:latin typeface="Consolas" charset="0"/>
              </a:rPr>
              <a:t>waddie</a:t>
            </a:r>
            <a:r>
              <a:rPr lang="en-US" sz="2400" dirty="0" smtClean="0">
                <a:latin typeface="Consolas" charset="0"/>
              </a:rPr>
              <a:t>”);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err="1" smtClean="0">
                <a:latin typeface="Consolas" charset="0"/>
              </a:rPr>
              <a:t>friends.add</a:t>
            </a:r>
            <a:r>
              <a:rPr lang="en-US" sz="2400" dirty="0" smtClean="0">
                <a:latin typeface="Consolas" charset="0"/>
              </a:rPr>
              <a:t>(“</a:t>
            </a:r>
            <a:r>
              <a:rPr lang="en-US" sz="2400" dirty="0" err="1" smtClean="0">
                <a:latin typeface="Consolas" charset="0"/>
              </a:rPr>
              <a:t>megan</a:t>
            </a:r>
            <a:r>
              <a:rPr lang="en-US" sz="2400" dirty="0" smtClean="0">
                <a:latin typeface="Consolas" charset="0"/>
              </a:rPr>
              <a:t>”);</a:t>
            </a:r>
            <a:r>
              <a:rPr lang="en-US" sz="2400" dirty="0">
                <a:latin typeface="Consolas" charset="0"/>
              </a:rPr>
              <a:t>	</a:t>
            </a:r>
            <a:endParaRPr lang="en-US" sz="2400" dirty="0" smtClean="0">
              <a:latin typeface="Consolas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sz="2400" dirty="0" err="1" smtClean="0">
                <a:latin typeface="Consolas" charset="0"/>
              </a:rPr>
              <a:t>cout</a:t>
            </a:r>
            <a:r>
              <a:rPr lang="en-US" sz="2400" dirty="0" smtClean="0">
                <a:latin typeface="Consolas" charset="0"/>
              </a:rPr>
              <a:t> &lt;&lt; </a:t>
            </a:r>
            <a:r>
              <a:rPr lang="en-US" sz="2400" dirty="0" err="1" smtClean="0">
                <a:latin typeface="Consolas" charset="0"/>
              </a:rPr>
              <a:t>friends.contains</a:t>
            </a:r>
            <a:r>
              <a:rPr lang="en-US" sz="2400" dirty="0" smtClean="0">
                <a:latin typeface="Consolas" charset="0"/>
              </a:rPr>
              <a:t>(“</a:t>
            </a:r>
            <a:r>
              <a:rPr lang="en-US" sz="2400" dirty="0" err="1" smtClean="0">
                <a:latin typeface="Consolas" charset="0"/>
              </a:rPr>
              <a:t>voldemort</a:t>
            </a:r>
            <a:r>
              <a:rPr lang="en-US" sz="2400" dirty="0" smtClean="0">
                <a:latin typeface="Consolas" charset="0"/>
              </a:rPr>
              <a:t>”) &lt;&lt; </a:t>
            </a:r>
            <a:r>
              <a:rPr lang="en-US" sz="2400" dirty="0" err="1" smtClean="0">
                <a:latin typeface="Consolas" charset="0"/>
              </a:rPr>
              <a:t>endl</a:t>
            </a:r>
            <a:r>
              <a:rPr lang="en-US" sz="24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f</a:t>
            </a:r>
            <a:r>
              <a:rPr lang="en-US" sz="2400" dirty="0" smtClean="0">
                <a:latin typeface="Consolas" charset="0"/>
              </a:rPr>
              <a:t>or(string person : friends) {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>
                <a:latin typeface="Consolas" charset="0"/>
              </a:rPr>
              <a:t>   </a:t>
            </a:r>
            <a:r>
              <a:rPr lang="en-US" sz="2400" dirty="0" err="1" smtClean="0">
                <a:latin typeface="Consolas" charset="0"/>
              </a:rPr>
              <a:t>cout</a:t>
            </a:r>
            <a:r>
              <a:rPr lang="en-US" sz="2400" dirty="0" smtClean="0">
                <a:latin typeface="Consolas" charset="0"/>
              </a:rPr>
              <a:t> &lt;&lt; person &lt;&lt; </a:t>
            </a:r>
            <a:r>
              <a:rPr lang="en-US" sz="2400" dirty="0" err="1" smtClean="0">
                <a:latin typeface="Consolas" charset="0"/>
              </a:rPr>
              <a:t>endl</a:t>
            </a:r>
            <a:r>
              <a:rPr lang="en-US" sz="24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>
                <a:latin typeface="Consolas" charset="0"/>
              </a:rPr>
              <a:t>}</a:t>
            </a:r>
            <a:endParaRPr lang="en-US" sz="2400" dirty="0"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Simple Example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12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1478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52" y="250033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61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graphicFrame>
        <p:nvGraphicFramePr>
          <p:cNvPr id="5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6672"/>
              </p:ext>
            </p:extLst>
          </p:nvPr>
        </p:nvGraphicFramePr>
        <p:xfrm>
          <a:off x="381000" y="2188731"/>
          <a:ext cx="8382000" cy="1981380"/>
        </p:xfrm>
        <a:graphic>
          <a:graphicData uri="http://schemas.openxmlformats.org/drawingml/2006/table">
            <a:tbl>
              <a:tblPr/>
              <a:tblGrid>
                <a:gridCol w="2054501"/>
                <a:gridCol w="6327499"/>
              </a:tblGrid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== </a:t>
                      </a: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true if the sets contain exactly the same elements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!= </a:t>
                      </a: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true if the sets don't contain the same elements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+ </a:t>
                      </a: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union of s1 and s2 (elements from either)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*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intersection of s1 and s2 (elements in both)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-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difference of s1, s2 (elements in s1 but not s2)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0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9412" y="881833"/>
            <a:ext cx="7898069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main() {</a:t>
            </a:r>
          </a:p>
          <a:p>
            <a:r>
              <a:rPr lang="en-US" dirty="0" smtClean="0">
                <a:latin typeface="Courier"/>
                <a:cs typeface="Courier"/>
              </a:rPr>
              <a:t>  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loadStanford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left;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latin typeface="Courier"/>
                <a:cs typeface="Courier"/>
              </a:rPr>
              <a:t>	   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audienceLeft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 smtClean="0">
                <a:latin typeface="Courier"/>
                <a:cs typeface="Courier"/>
              </a:rPr>
              <a:t>	      </a:t>
            </a:r>
            <a:r>
              <a:rPr lang="en-US" dirty="0" err="1" smtClean="0">
                <a:latin typeface="Courier"/>
                <a:cs typeface="Courier"/>
              </a:rPr>
              <a:t>left.add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smtClean="0">
                <a:latin typeface="Courier"/>
                <a:cs typeface="Courier"/>
              </a:rPr>
              <a:t>  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hats;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isWearingHat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hats.add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// more code coming...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104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9412" y="881833"/>
            <a:ext cx="7898069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main() {</a:t>
            </a:r>
          </a:p>
          <a:p>
            <a:r>
              <a:rPr lang="en-US" dirty="0" smtClean="0">
                <a:latin typeface="Courier"/>
                <a:cs typeface="Courier"/>
              </a:rPr>
              <a:t>  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loadStanford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left;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latin typeface="Courier"/>
                <a:cs typeface="Courier"/>
              </a:rPr>
              <a:t>	   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audienceLeft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 smtClean="0">
                <a:latin typeface="Courier"/>
                <a:cs typeface="Courier"/>
              </a:rPr>
              <a:t>	      </a:t>
            </a:r>
            <a:r>
              <a:rPr lang="en-US" dirty="0" err="1" smtClean="0">
                <a:latin typeface="Courier"/>
                <a:cs typeface="Courier"/>
              </a:rPr>
              <a:t>left.add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smtClean="0">
                <a:latin typeface="Courier"/>
                <a:cs typeface="Courier"/>
              </a:rPr>
              <a:t>  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hats;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isWearingHat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hats.add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// more code coming...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849412" y="1638086"/>
            <a:ext cx="6913270" cy="199419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06292" y="2362167"/>
            <a:ext cx="2041190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Students on the audience left of the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1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76" y="0"/>
            <a:ext cx="5298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2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9412" y="881833"/>
            <a:ext cx="7898069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main() {</a:t>
            </a:r>
          </a:p>
          <a:p>
            <a:r>
              <a:rPr lang="en-US" dirty="0" smtClean="0">
                <a:latin typeface="Courier"/>
                <a:cs typeface="Courier"/>
              </a:rPr>
              <a:t>  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loadStanford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left;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latin typeface="Courier"/>
                <a:cs typeface="Courier"/>
              </a:rPr>
              <a:t>	   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audienceLeft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 smtClean="0">
                <a:latin typeface="Courier"/>
                <a:cs typeface="Courier"/>
              </a:rPr>
              <a:t>	      </a:t>
            </a:r>
            <a:r>
              <a:rPr lang="en-US" dirty="0" err="1" smtClean="0">
                <a:latin typeface="Courier"/>
                <a:cs typeface="Courier"/>
              </a:rPr>
              <a:t>left.add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smtClean="0">
                <a:latin typeface="Courier"/>
                <a:cs typeface="Courier"/>
              </a:rPr>
              <a:t>  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hats;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isWearingHat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hats.add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// more code coming...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849412" y="3584797"/>
            <a:ext cx="6913270" cy="199419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74254" y="4142695"/>
            <a:ext cx="22732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Students wearing hats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4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77170" y="3434850"/>
            <a:ext cx="48636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stand(</a:t>
            </a:r>
            <a:r>
              <a:rPr lang="en-US" sz="3200" dirty="0" err="1" smtClean="0">
                <a:latin typeface="Courier"/>
                <a:cs typeface="Courier"/>
              </a:rPr>
              <a:t>allStudents</a:t>
            </a:r>
            <a:r>
              <a:rPr lang="en-US" sz="3200" dirty="0" smtClean="0">
                <a:latin typeface="Courier"/>
                <a:cs typeface="Courier"/>
              </a:rPr>
              <a:t>);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9255" y="3427346"/>
            <a:ext cx="31398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stand(left);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9787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3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4259" y="3130591"/>
            <a:ext cx="6320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Set&lt;string&gt; combine;</a:t>
            </a:r>
          </a:p>
          <a:p>
            <a:r>
              <a:rPr lang="en-US" sz="3200" dirty="0" smtClean="0">
                <a:latin typeface="Courier"/>
                <a:cs typeface="Courier"/>
              </a:rPr>
              <a:t>combine = left + hats;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554947" y="4202046"/>
            <a:ext cx="702389" cy="771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54947" y="5002605"/>
            <a:ext cx="2231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Elements in </a:t>
            </a:r>
            <a:r>
              <a:rPr lang="en-US" sz="3200" i="1" dirty="0" smtClean="0">
                <a:solidFill>
                  <a:schemeClr val="accent1"/>
                </a:solidFill>
              </a:rPr>
              <a:t>either</a:t>
            </a:r>
            <a:r>
              <a:rPr lang="en-US" sz="3200" dirty="0" smtClean="0">
                <a:solidFill>
                  <a:schemeClr val="accent1"/>
                </a:solidFill>
              </a:rPr>
              <a:t> set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85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4259" y="3130591"/>
            <a:ext cx="6320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Set&lt;string&gt; combine;</a:t>
            </a:r>
          </a:p>
          <a:p>
            <a:r>
              <a:rPr lang="en-US" sz="3200" dirty="0" smtClean="0">
                <a:latin typeface="Courier"/>
                <a:cs typeface="Courier"/>
              </a:rPr>
              <a:t>combine = left + hats;</a:t>
            </a:r>
          </a:p>
          <a:p>
            <a:r>
              <a:rPr lang="en-US" sz="3200" dirty="0" smtClean="0">
                <a:latin typeface="Courier"/>
                <a:cs typeface="Courier"/>
              </a:rPr>
              <a:t>stand(combine);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7496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88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4259" y="3130591"/>
            <a:ext cx="6320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Set&lt;string&gt; combine;</a:t>
            </a:r>
          </a:p>
          <a:p>
            <a:r>
              <a:rPr lang="en-US" sz="3200" dirty="0" smtClean="0">
                <a:latin typeface="Courier"/>
                <a:cs typeface="Courier"/>
              </a:rPr>
              <a:t>combine = left * hats;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554947" y="4202046"/>
            <a:ext cx="702389" cy="771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54947" y="5002605"/>
            <a:ext cx="2231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Elements in </a:t>
            </a:r>
            <a:r>
              <a:rPr lang="en-US" sz="3200" i="1" dirty="0" smtClean="0">
                <a:solidFill>
                  <a:schemeClr val="accent1"/>
                </a:solidFill>
              </a:rPr>
              <a:t>both </a:t>
            </a:r>
            <a:r>
              <a:rPr lang="en-US" sz="3200" dirty="0" smtClean="0">
                <a:solidFill>
                  <a:schemeClr val="accent1"/>
                </a:solidFill>
              </a:rPr>
              <a:t>sets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1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422400"/>
            <a:ext cx="5600700" cy="4000500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Break Points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53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4259" y="3130591"/>
            <a:ext cx="6320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Set&lt;string&gt; combine;</a:t>
            </a:r>
          </a:p>
          <a:p>
            <a:r>
              <a:rPr lang="en-US" sz="3200" dirty="0" smtClean="0">
                <a:latin typeface="Courier"/>
                <a:cs typeface="Courier"/>
              </a:rPr>
              <a:t>combine = left * hats;</a:t>
            </a:r>
          </a:p>
          <a:p>
            <a:r>
              <a:rPr lang="en-US" sz="3200" dirty="0" smtClean="0">
                <a:latin typeface="Courier"/>
                <a:cs typeface="Courier"/>
              </a:rPr>
              <a:t>stand(combine);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8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Set Operands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2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0416" y="1277223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563" y="28425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0416" y="1277223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0059" y="203433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044520" y="3299912"/>
            <a:ext cx="2789343" cy="3252431"/>
          </a:xfrm>
          <a:custGeom>
            <a:avLst/>
            <a:gdLst>
              <a:gd name="connsiteX0" fmla="*/ 1958475 w 2789343"/>
              <a:gd name="connsiteY0" fmla="*/ 166182 h 3252431"/>
              <a:gd name="connsiteX1" fmla="*/ 1934736 w 2789343"/>
              <a:gd name="connsiteY1" fmla="*/ 106831 h 3252431"/>
              <a:gd name="connsiteX2" fmla="*/ 1863518 w 2789343"/>
              <a:gd name="connsiteY2" fmla="*/ 83091 h 3252431"/>
              <a:gd name="connsiteX3" fmla="*/ 1827910 w 2789343"/>
              <a:gd name="connsiteY3" fmla="*/ 71221 h 3252431"/>
              <a:gd name="connsiteX4" fmla="*/ 1756692 w 2789343"/>
              <a:gd name="connsiteY4" fmla="*/ 47480 h 3252431"/>
              <a:gd name="connsiteX5" fmla="*/ 1721084 w 2789343"/>
              <a:gd name="connsiteY5" fmla="*/ 35610 h 3252431"/>
              <a:gd name="connsiteX6" fmla="*/ 1614258 w 2789343"/>
              <a:gd name="connsiteY6" fmla="*/ 11870 h 3252431"/>
              <a:gd name="connsiteX7" fmla="*/ 1507432 w 2789343"/>
              <a:gd name="connsiteY7" fmla="*/ 0 h 3252431"/>
              <a:gd name="connsiteX8" fmla="*/ 1234432 w 2789343"/>
              <a:gd name="connsiteY8" fmla="*/ 11870 h 3252431"/>
              <a:gd name="connsiteX9" fmla="*/ 1151346 w 2789343"/>
              <a:gd name="connsiteY9" fmla="*/ 23740 h 3252431"/>
              <a:gd name="connsiteX10" fmla="*/ 913955 w 2789343"/>
              <a:gd name="connsiteY10" fmla="*/ 47480 h 3252431"/>
              <a:gd name="connsiteX11" fmla="*/ 854607 w 2789343"/>
              <a:gd name="connsiteY11" fmla="*/ 59351 h 3252431"/>
              <a:gd name="connsiteX12" fmla="*/ 724042 w 2789343"/>
              <a:gd name="connsiteY12" fmla="*/ 94961 h 3252431"/>
              <a:gd name="connsiteX13" fmla="*/ 640955 w 2789343"/>
              <a:gd name="connsiteY13" fmla="*/ 154312 h 3252431"/>
              <a:gd name="connsiteX14" fmla="*/ 545999 w 2789343"/>
              <a:gd name="connsiteY14" fmla="*/ 225533 h 3252431"/>
              <a:gd name="connsiteX15" fmla="*/ 510390 w 2789343"/>
              <a:gd name="connsiteY15" fmla="*/ 273014 h 3252431"/>
              <a:gd name="connsiteX16" fmla="*/ 474782 w 2789343"/>
              <a:gd name="connsiteY16" fmla="*/ 308625 h 3252431"/>
              <a:gd name="connsiteX17" fmla="*/ 427303 w 2789343"/>
              <a:gd name="connsiteY17" fmla="*/ 379846 h 3252431"/>
              <a:gd name="connsiteX18" fmla="*/ 415434 w 2789343"/>
              <a:gd name="connsiteY18" fmla="*/ 415456 h 3252431"/>
              <a:gd name="connsiteX19" fmla="*/ 403564 w 2789343"/>
              <a:gd name="connsiteY19" fmla="*/ 462937 h 3252431"/>
              <a:gd name="connsiteX20" fmla="*/ 379825 w 2789343"/>
              <a:gd name="connsiteY20" fmla="*/ 498548 h 3252431"/>
              <a:gd name="connsiteX21" fmla="*/ 367956 w 2789343"/>
              <a:gd name="connsiteY21" fmla="*/ 605379 h 3252431"/>
              <a:gd name="connsiteX22" fmla="*/ 356086 w 2789343"/>
              <a:gd name="connsiteY22" fmla="*/ 688471 h 3252431"/>
              <a:gd name="connsiteX23" fmla="*/ 332347 w 2789343"/>
              <a:gd name="connsiteY23" fmla="*/ 878393 h 3252431"/>
              <a:gd name="connsiteX24" fmla="*/ 284869 w 2789343"/>
              <a:gd name="connsiteY24" fmla="*/ 1092057 h 3252431"/>
              <a:gd name="connsiteX25" fmla="*/ 237391 w 2789343"/>
              <a:gd name="connsiteY25" fmla="*/ 1163278 h 3252431"/>
              <a:gd name="connsiteX26" fmla="*/ 189913 w 2789343"/>
              <a:gd name="connsiteY26" fmla="*/ 1246369 h 3252431"/>
              <a:gd name="connsiteX27" fmla="*/ 166173 w 2789343"/>
              <a:gd name="connsiteY27" fmla="*/ 1270110 h 3252431"/>
              <a:gd name="connsiteX28" fmla="*/ 118695 w 2789343"/>
              <a:gd name="connsiteY28" fmla="*/ 1376941 h 3252431"/>
              <a:gd name="connsiteX29" fmla="*/ 83087 w 2789343"/>
              <a:gd name="connsiteY29" fmla="*/ 1483773 h 3252431"/>
              <a:gd name="connsiteX30" fmla="*/ 71217 w 2789343"/>
              <a:gd name="connsiteY30" fmla="*/ 1519384 h 3252431"/>
              <a:gd name="connsiteX31" fmla="*/ 59348 w 2789343"/>
              <a:gd name="connsiteY31" fmla="*/ 1566864 h 3252431"/>
              <a:gd name="connsiteX32" fmla="*/ 47478 w 2789343"/>
              <a:gd name="connsiteY32" fmla="*/ 1602475 h 3252431"/>
              <a:gd name="connsiteX33" fmla="*/ 23739 w 2789343"/>
              <a:gd name="connsiteY33" fmla="*/ 1733047 h 3252431"/>
              <a:gd name="connsiteX34" fmla="*/ 11869 w 2789343"/>
              <a:gd name="connsiteY34" fmla="*/ 1828008 h 3252431"/>
              <a:gd name="connsiteX35" fmla="*/ 0 w 2789343"/>
              <a:gd name="connsiteY35" fmla="*/ 1887359 h 3252431"/>
              <a:gd name="connsiteX36" fmla="*/ 11869 w 2789343"/>
              <a:gd name="connsiteY36" fmla="*/ 2136633 h 3252431"/>
              <a:gd name="connsiteX37" fmla="*/ 47478 w 2789343"/>
              <a:gd name="connsiteY37" fmla="*/ 2267205 h 3252431"/>
              <a:gd name="connsiteX38" fmla="*/ 83087 w 2789343"/>
              <a:gd name="connsiteY38" fmla="*/ 2385907 h 3252431"/>
              <a:gd name="connsiteX39" fmla="*/ 106826 w 2789343"/>
              <a:gd name="connsiteY39" fmla="*/ 2433388 h 3252431"/>
              <a:gd name="connsiteX40" fmla="*/ 142434 w 2789343"/>
              <a:gd name="connsiteY40" fmla="*/ 2516479 h 3252431"/>
              <a:gd name="connsiteX41" fmla="*/ 201782 w 2789343"/>
              <a:gd name="connsiteY41" fmla="*/ 2611441 h 3252431"/>
              <a:gd name="connsiteX42" fmla="*/ 249260 w 2789343"/>
              <a:gd name="connsiteY42" fmla="*/ 2694532 h 3252431"/>
              <a:gd name="connsiteX43" fmla="*/ 284869 w 2789343"/>
              <a:gd name="connsiteY43" fmla="*/ 2753883 h 3252431"/>
              <a:gd name="connsiteX44" fmla="*/ 320478 w 2789343"/>
              <a:gd name="connsiteY44" fmla="*/ 2789493 h 3252431"/>
              <a:gd name="connsiteX45" fmla="*/ 344217 w 2789343"/>
              <a:gd name="connsiteY45" fmla="*/ 2825104 h 3252431"/>
              <a:gd name="connsiteX46" fmla="*/ 427303 w 2789343"/>
              <a:gd name="connsiteY46" fmla="*/ 2908195 h 3252431"/>
              <a:gd name="connsiteX47" fmla="*/ 486651 w 2789343"/>
              <a:gd name="connsiteY47" fmla="*/ 2979416 h 3252431"/>
              <a:gd name="connsiteX48" fmla="*/ 581608 w 2789343"/>
              <a:gd name="connsiteY48" fmla="*/ 3038767 h 3252431"/>
              <a:gd name="connsiteX49" fmla="*/ 617216 w 2789343"/>
              <a:gd name="connsiteY49" fmla="*/ 3062508 h 3252431"/>
              <a:gd name="connsiteX50" fmla="*/ 771520 w 2789343"/>
              <a:gd name="connsiteY50" fmla="*/ 3145599 h 3252431"/>
              <a:gd name="connsiteX51" fmla="*/ 913955 w 2789343"/>
              <a:gd name="connsiteY51" fmla="*/ 3193080 h 3252431"/>
              <a:gd name="connsiteX52" fmla="*/ 1032650 w 2789343"/>
              <a:gd name="connsiteY52" fmla="*/ 3228690 h 3252431"/>
              <a:gd name="connsiteX53" fmla="*/ 1198824 w 2789343"/>
              <a:gd name="connsiteY53" fmla="*/ 3252431 h 3252431"/>
              <a:gd name="connsiteX54" fmla="*/ 1578649 w 2789343"/>
              <a:gd name="connsiteY54" fmla="*/ 3228690 h 3252431"/>
              <a:gd name="connsiteX55" fmla="*/ 1626127 w 2789343"/>
              <a:gd name="connsiteY55" fmla="*/ 3216820 h 3252431"/>
              <a:gd name="connsiteX56" fmla="*/ 1685475 w 2789343"/>
              <a:gd name="connsiteY56" fmla="*/ 3204950 h 3252431"/>
              <a:gd name="connsiteX57" fmla="*/ 1732953 w 2789343"/>
              <a:gd name="connsiteY57" fmla="*/ 3193080 h 3252431"/>
              <a:gd name="connsiteX58" fmla="*/ 1804171 w 2789343"/>
              <a:gd name="connsiteY58" fmla="*/ 3181210 h 3252431"/>
              <a:gd name="connsiteX59" fmla="*/ 1875388 w 2789343"/>
              <a:gd name="connsiteY59" fmla="*/ 3157469 h 3252431"/>
              <a:gd name="connsiteX60" fmla="*/ 1970344 w 2789343"/>
              <a:gd name="connsiteY60" fmla="*/ 3133729 h 3252431"/>
              <a:gd name="connsiteX61" fmla="*/ 2005953 w 2789343"/>
              <a:gd name="connsiteY61" fmla="*/ 3121859 h 3252431"/>
              <a:gd name="connsiteX62" fmla="*/ 2053431 w 2789343"/>
              <a:gd name="connsiteY62" fmla="*/ 3098118 h 3252431"/>
              <a:gd name="connsiteX63" fmla="*/ 2100909 w 2789343"/>
              <a:gd name="connsiteY63" fmla="*/ 3086248 h 3252431"/>
              <a:gd name="connsiteX64" fmla="*/ 2172126 w 2789343"/>
              <a:gd name="connsiteY64" fmla="*/ 3038767 h 3252431"/>
              <a:gd name="connsiteX65" fmla="*/ 2207735 w 2789343"/>
              <a:gd name="connsiteY65" fmla="*/ 3026897 h 3252431"/>
              <a:gd name="connsiteX66" fmla="*/ 2278952 w 2789343"/>
              <a:gd name="connsiteY66" fmla="*/ 2979416 h 3252431"/>
              <a:gd name="connsiteX67" fmla="*/ 2350170 w 2789343"/>
              <a:gd name="connsiteY67" fmla="*/ 2931936 h 3252431"/>
              <a:gd name="connsiteX68" fmla="*/ 2385778 w 2789343"/>
              <a:gd name="connsiteY68" fmla="*/ 2908195 h 3252431"/>
              <a:gd name="connsiteX69" fmla="*/ 2445126 w 2789343"/>
              <a:gd name="connsiteY69" fmla="*/ 2848844 h 3252431"/>
              <a:gd name="connsiteX70" fmla="*/ 2480735 w 2789343"/>
              <a:gd name="connsiteY70" fmla="*/ 2813234 h 3252431"/>
              <a:gd name="connsiteX71" fmla="*/ 2504474 w 2789343"/>
              <a:gd name="connsiteY71" fmla="*/ 2789493 h 3252431"/>
              <a:gd name="connsiteX72" fmla="*/ 2551952 w 2789343"/>
              <a:gd name="connsiteY72" fmla="*/ 2718272 h 3252431"/>
              <a:gd name="connsiteX73" fmla="*/ 2575691 w 2789343"/>
              <a:gd name="connsiteY73" fmla="*/ 2682662 h 3252431"/>
              <a:gd name="connsiteX74" fmla="*/ 2611300 w 2789343"/>
              <a:gd name="connsiteY74" fmla="*/ 2575830 h 3252431"/>
              <a:gd name="connsiteX75" fmla="*/ 2623169 w 2789343"/>
              <a:gd name="connsiteY75" fmla="*/ 2540220 h 3252431"/>
              <a:gd name="connsiteX76" fmla="*/ 2646908 w 2789343"/>
              <a:gd name="connsiteY76" fmla="*/ 2492739 h 3252431"/>
              <a:gd name="connsiteX77" fmla="*/ 2670647 w 2789343"/>
              <a:gd name="connsiteY77" fmla="*/ 2421518 h 3252431"/>
              <a:gd name="connsiteX78" fmla="*/ 2694386 w 2789343"/>
              <a:gd name="connsiteY78" fmla="*/ 2350297 h 3252431"/>
              <a:gd name="connsiteX79" fmla="*/ 2706256 w 2789343"/>
              <a:gd name="connsiteY79" fmla="*/ 2302816 h 3252431"/>
              <a:gd name="connsiteX80" fmla="*/ 2718125 w 2789343"/>
              <a:gd name="connsiteY80" fmla="*/ 2267205 h 3252431"/>
              <a:gd name="connsiteX81" fmla="*/ 2729995 w 2789343"/>
              <a:gd name="connsiteY81" fmla="*/ 2219725 h 3252431"/>
              <a:gd name="connsiteX82" fmla="*/ 2741865 w 2789343"/>
              <a:gd name="connsiteY82" fmla="*/ 2184114 h 3252431"/>
              <a:gd name="connsiteX83" fmla="*/ 2765604 w 2789343"/>
              <a:gd name="connsiteY83" fmla="*/ 2077282 h 3252431"/>
              <a:gd name="connsiteX84" fmla="*/ 2777473 w 2789343"/>
              <a:gd name="connsiteY84" fmla="*/ 1982321 h 3252431"/>
              <a:gd name="connsiteX85" fmla="*/ 2789343 w 2789343"/>
              <a:gd name="connsiteY85" fmla="*/ 1911100 h 3252431"/>
              <a:gd name="connsiteX86" fmla="*/ 2777473 w 2789343"/>
              <a:gd name="connsiteY86" fmla="*/ 1519384 h 3252431"/>
              <a:gd name="connsiteX87" fmla="*/ 2741865 w 2789343"/>
              <a:gd name="connsiteY87" fmla="*/ 1317590 h 3252431"/>
              <a:gd name="connsiteX88" fmla="*/ 2729995 w 2789343"/>
              <a:gd name="connsiteY88" fmla="*/ 1222629 h 3252431"/>
              <a:gd name="connsiteX89" fmla="*/ 2718125 w 2789343"/>
              <a:gd name="connsiteY89" fmla="*/ 1163278 h 3252431"/>
              <a:gd name="connsiteX90" fmla="*/ 2694386 w 2789343"/>
              <a:gd name="connsiteY90" fmla="*/ 1008966 h 3252431"/>
              <a:gd name="connsiteX91" fmla="*/ 2682517 w 2789343"/>
              <a:gd name="connsiteY91" fmla="*/ 961485 h 3252431"/>
              <a:gd name="connsiteX92" fmla="*/ 2670647 w 2789343"/>
              <a:gd name="connsiteY92" fmla="*/ 902134 h 3252431"/>
              <a:gd name="connsiteX93" fmla="*/ 2658778 w 2789343"/>
              <a:gd name="connsiteY93" fmla="*/ 866523 h 3252431"/>
              <a:gd name="connsiteX94" fmla="*/ 2646908 w 2789343"/>
              <a:gd name="connsiteY94" fmla="*/ 795302 h 3252431"/>
              <a:gd name="connsiteX95" fmla="*/ 2623169 w 2789343"/>
              <a:gd name="connsiteY95" fmla="*/ 724081 h 3252431"/>
              <a:gd name="connsiteX96" fmla="*/ 2611300 w 2789343"/>
              <a:gd name="connsiteY96" fmla="*/ 688471 h 3252431"/>
              <a:gd name="connsiteX97" fmla="*/ 2599430 w 2789343"/>
              <a:gd name="connsiteY97" fmla="*/ 652860 h 3252431"/>
              <a:gd name="connsiteX98" fmla="*/ 2587560 w 2789343"/>
              <a:gd name="connsiteY98" fmla="*/ 593509 h 3252431"/>
              <a:gd name="connsiteX99" fmla="*/ 2575691 w 2789343"/>
              <a:gd name="connsiteY99" fmla="*/ 510418 h 3252431"/>
              <a:gd name="connsiteX100" fmla="*/ 2563821 w 2789343"/>
              <a:gd name="connsiteY100" fmla="*/ 474807 h 3252431"/>
              <a:gd name="connsiteX101" fmla="*/ 2551952 w 2789343"/>
              <a:gd name="connsiteY101" fmla="*/ 427326 h 3252431"/>
              <a:gd name="connsiteX102" fmla="*/ 2540082 w 2789343"/>
              <a:gd name="connsiteY102" fmla="*/ 391716 h 3252431"/>
              <a:gd name="connsiteX103" fmla="*/ 2468865 w 2789343"/>
              <a:gd name="connsiteY103" fmla="*/ 296754 h 3252431"/>
              <a:gd name="connsiteX104" fmla="*/ 2456995 w 2789343"/>
              <a:gd name="connsiteY104" fmla="*/ 261144 h 3252431"/>
              <a:gd name="connsiteX105" fmla="*/ 2362039 w 2789343"/>
              <a:gd name="connsiteY105" fmla="*/ 154312 h 3252431"/>
              <a:gd name="connsiteX106" fmla="*/ 2326431 w 2789343"/>
              <a:gd name="connsiteY106" fmla="*/ 130572 h 3252431"/>
              <a:gd name="connsiteX107" fmla="*/ 2267083 w 2789343"/>
              <a:gd name="connsiteY107" fmla="*/ 83091 h 3252431"/>
              <a:gd name="connsiteX108" fmla="*/ 2195866 w 2789343"/>
              <a:gd name="connsiteY108" fmla="*/ 59351 h 3252431"/>
              <a:gd name="connsiteX109" fmla="*/ 2112779 w 2789343"/>
              <a:gd name="connsiteY109" fmla="*/ 23740 h 3252431"/>
              <a:gd name="connsiteX110" fmla="*/ 1946605 w 2789343"/>
              <a:gd name="connsiteY110" fmla="*/ 35610 h 3252431"/>
              <a:gd name="connsiteX111" fmla="*/ 1875388 w 2789343"/>
              <a:gd name="connsiteY111" fmla="*/ 59351 h 3252431"/>
              <a:gd name="connsiteX112" fmla="*/ 1827910 w 2789343"/>
              <a:gd name="connsiteY112" fmla="*/ 71221 h 3252431"/>
              <a:gd name="connsiteX113" fmla="*/ 1780431 w 2789343"/>
              <a:gd name="connsiteY113" fmla="*/ 83091 h 325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2789343" h="3252431">
                <a:moveTo>
                  <a:pt x="1958475" y="166182"/>
                </a:moveTo>
                <a:cubicBezTo>
                  <a:pt x="1950562" y="146398"/>
                  <a:pt x="1950771" y="120862"/>
                  <a:pt x="1934736" y="106831"/>
                </a:cubicBezTo>
                <a:cubicBezTo>
                  <a:pt x="1915904" y="90352"/>
                  <a:pt x="1887257" y="91004"/>
                  <a:pt x="1863518" y="83091"/>
                </a:cubicBezTo>
                <a:lnTo>
                  <a:pt x="1827910" y="71221"/>
                </a:lnTo>
                <a:lnTo>
                  <a:pt x="1756692" y="47480"/>
                </a:lnTo>
                <a:cubicBezTo>
                  <a:pt x="1744823" y="43523"/>
                  <a:pt x="1733222" y="38645"/>
                  <a:pt x="1721084" y="35610"/>
                </a:cubicBezTo>
                <a:cubicBezTo>
                  <a:pt x="1686526" y="26970"/>
                  <a:pt x="1649420" y="16893"/>
                  <a:pt x="1614258" y="11870"/>
                </a:cubicBezTo>
                <a:cubicBezTo>
                  <a:pt x="1578790" y="6803"/>
                  <a:pt x="1543041" y="3957"/>
                  <a:pt x="1507432" y="0"/>
                </a:cubicBezTo>
                <a:cubicBezTo>
                  <a:pt x="1416432" y="3957"/>
                  <a:pt x="1325316" y="5811"/>
                  <a:pt x="1234432" y="11870"/>
                </a:cubicBezTo>
                <a:cubicBezTo>
                  <a:pt x="1206517" y="13731"/>
                  <a:pt x="1179169" y="20811"/>
                  <a:pt x="1151346" y="23740"/>
                </a:cubicBezTo>
                <a:cubicBezTo>
                  <a:pt x="1024632" y="37079"/>
                  <a:pt x="1024377" y="30491"/>
                  <a:pt x="913955" y="47480"/>
                </a:cubicBezTo>
                <a:cubicBezTo>
                  <a:pt x="894015" y="50548"/>
                  <a:pt x="874265" y="54814"/>
                  <a:pt x="854607" y="59351"/>
                </a:cubicBezTo>
                <a:cubicBezTo>
                  <a:pt x="767589" y="79433"/>
                  <a:pt x="782904" y="75340"/>
                  <a:pt x="724042" y="94961"/>
                </a:cubicBezTo>
                <a:cubicBezTo>
                  <a:pt x="640135" y="150903"/>
                  <a:pt x="743995" y="80707"/>
                  <a:pt x="640955" y="154312"/>
                </a:cubicBezTo>
                <a:cubicBezTo>
                  <a:pt x="602610" y="181703"/>
                  <a:pt x="583913" y="187618"/>
                  <a:pt x="545999" y="225533"/>
                </a:cubicBezTo>
                <a:cubicBezTo>
                  <a:pt x="532010" y="239522"/>
                  <a:pt x="523264" y="257993"/>
                  <a:pt x="510390" y="273014"/>
                </a:cubicBezTo>
                <a:cubicBezTo>
                  <a:pt x="499466" y="285760"/>
                  <a:pt x="484539" y="294965"/>
                  <a:pt x="474782" y="308625"/>
                </a:cubicBezTo>
                <a:cubicBezTo>
                  <a:pt x="402928" y="409227"/>
                  <a:pt x="490821" y="316325"/>
                  <a:pt x="427303" y="379846"/>
                </a:cubicBezTo>
                <a:cubicBezTo>
                  <a:pt x="423347" y="391716"/>
                  <a:pt x="418871" y="403425"/>
                  <a:pt x="415434" y="415456"/>
                </a:cubicBezTo>
                <a:cubicBezTo>
                  <a:pt x="410952" y="431142"/>
                  <a:pt x="409990" y="447942"/>
                  <a:pt x="403564" y="462937"/>
                </a:cubicBezTo>
                <a:cubicBezTo>
                  <a:pt x="397945" y="476050"/>
                  <a:pt x="387738" y="486678"/>
                  <a:pt x="379825" y="498548"/>
                </a:cubicBezTo>
                <a:cubicBezTo>
                  <a:pt x="375869" y="534158"/>
                  <a:pt x="372400" y="569826"/>
                  <a:pt x="367956" y="605379"/>
                </a:cubicBezTo>
                <a:cubicBezTo>
                  <a:pt x="364486" y="633141"/>
                  <a:pt x="359556" y="660709"/>
                  <a:pt x="356086" y="688471"/>
                </a:cubicBezTo>
                <a:cubicBezTo>
                  <a:pt x="340822" y="810586"/>
                  <a:pt x="349522" y="769611"/>
                  <a:pt x="332347" y="878393"/>
                </a:cubicBezTo>
                <a:cubicBezTo>
                  <a:pt x="329673" y="895331"/>
                  <a:pt x="310740" y="1053249"/>
                  <a:pt x="284869" y="1092057"/>
                </a:cubicBezTo>
                <a:cubicBezTo>
                  <a:pt x="269043" y="1115797"/>
                  <a:pt x="250150" y="1137758"/>
                  <a:pt x="237391" y="1163278"/>
                </a:cubicBezTo>
                <a:cubicBezTo>
                  <a:pt x="221145" y="1195772"/>
                  <a:pt x="212283" y="1218406"/>
                  <a:pt x="189913" y="1246369"/>
                </a:cubicBezTo>
                <a:cubicBezTo>
                  <a:pt x="182922" y="1255108"/>
                  <a:pt x="174086" y="1262196"/>
                  <a:pt x="166173" y="1270110"/>
                </a:cubicBezTo>
                <a:cubicBezTo>
                  <a:pt x="137923" y="1354865"/>
                  <a:pt x="156315" y="1320509"/>
                  <a:pt x="118695" y="1376941"/>
                </a:cubicBezTo>
                <a:lnTo>
                  <a:pt x="83087" y="1483773"/>
                </a:lnTo>
                <a:cubicBezTo>
                  <a:pt x="79130" y="1495643"/>
                  <a:pt x="74251" y="1507245"/>
                  <a:pt x="71217" y="1519384"/>
                </a:cubicBezTo>
                <a:cubicBezTo>
                  <a:pt x="67261" y="1535211"/>
                  <a:pt x="63829" y="1551178"/>
                  <a:pt x="59348" y="1566864"/>
                </a:cubicBezTo>
                <a:cubicBezTo>
                  <a:pt x="55911" y="1578895"/>
                  <a:pt x="50513" y="1590336"/>
                  <a:pt x="47478" y="1602475"/>
                </a:cubicBezTo>
                <a:cubicBezTo>
                  <a:pt x="40664" y="1629731"/>
                  <a:pt x="27265" y="1708366"/>
                  <a:pt x="23739" y="1733047"/>
                </a:cubicBezTo>
                <a:cubicBezTo>
                  <a:pt x="19228" y="1764626"/>
                  <a:pt x="16719" y="1796479"/>
                  <a:pt x="11869" y="1828008"/>
                </a:cubicBezTo>
                <a:cubicBezTo>
                  <a:pt x="8801" y="1847949"/>
                  <a:pt x="3956" y="1867575"/>
                  <a:pt x="0" y="1887359"/>
                </a:cubicBezTo>
                <a:cubicBezTo>
                  <a:pt x="3956" y="1970450"/>
                  <a:pt x="3310" y="2053889"/>
                  <a:pt x="11869" y="2136633"/>
                </a:cubicBezTo>
                <a:cubicBezTo>
                  <a:pt x="18730" y="2202955"/>
                  <a:pt x="32928" y="2216278"/>
                  <a:pt x="47478" y="2267205"/>
                </a:cubicBezTo>
                <a:cubicBezTo>
                  <a:pt x="58836" y="2306960"/>
                  <a:pt x="64284" y="2348299"/>
                  <a:pt x="83087" y="2385907"/>
                </a:cubicBezTo>
                <a:cubicBezTo>
                  <a:pt x="91000" y="2401734"/>
                  <a:pt x="99856" y="2417124"/>
                  <a:pt x="106826" y="2433388"/>
                </a:cubicBezTo>
                <a:cubicBezTo>
                  <a:pt x="133525" y="2495691"/>
                  <a:pt x="100039" y="2443798"/>
                  <a:pt x="142434" y="2516479"/>
                </a:cubicBezTo>
                <a:cubicBezTo>
                  <a:pt x="161241" y="2548722"/>
                  <a:pt x="185089" y="2578054"/>
                  <a:pt x="201782" y="2611441"/>
                </a:cubicBezTo>
                <a:cubicBezTo>
                  <a:pt x="242303" y="2692487"/>
                  <a:pt x="207319" y="2627423"/>
                  <a:pt x="249260" y="2694532"/>
                </a:cubicBezTo>
                <a:cubicBezTo>
                  <a:pt x="261487" y="2714097"/>
                  <a:pt x="271027" y="2735426"/>
                  <a:pt x="284869" y="2753883"/>
                </a:cubicBezTo>
                <a:cubicBezTo>
                  <a:pt x="294941" y="2767312"/>
                  <a:pt x="309732" y="2776597"/>
                  <a:pt x="320478" y="2789493"/>
                </a:cubicBezTo>
                <a:cubicBezTo>
                  <a:pt x="329611" y="2800453"/>
                  <a:pt x="334674" y="2814500"/>
                  <a:pt x="344217" y="2825104"/>
                </a:cubicBezTo>
                <a:cubicBezTo>
                  <a:pt x="370418" y="2854218"/>
                  <a:pt x="405577" y="2875605"/>
                  <a:pt x="427303" y="2908195"/>
                </a:cubicBezTo>
                <a:cubicBezTo>
                  <a:pt x="450645" y="2943209"/>
                  <a:pt x="452380" y="2950855"/>
                  <a:pt x="486651" y="2979416"/>
                </a:cubicBezTo>
                <a:cubicBezTo>
                  <a:pt x="502929" y="2992981"/>
                  <a:pt x="572332" y="3032969"/>
                  <a:pt x="581608" y="3038767"/>
                </a:cubicBezTo>
                <a:cubicBezTo>
                  <a:pt x="593705" y="3046328"/>
                  <a:pt x="605119" y="3054947"/>
                  <a:pt x="617216" y="3062508"/>
                </a:cubicBezTo>
                <a:cubicBezTo>
                  <a:pt x="669823" y="3095390"/>
                  <a:pt x="712816" y="3119914"/>
                  <a:pt x="771520" y="3145599"/>
                </a:cubicBezTo>
                <a:cubicBezTo>
                  <a:pt x="892134" y="3198371"/>
                  <a:pt x="828671" y="3167494"/>
                  <a:pt x="913955" y="3193080"/>
                </a:cubicBezTo>
                <a:cubicBezTo>
                  <a:pt x="998504" y="3218446"/>
                  <a:pt x="962293" y="3213054"/>
                  <a:pt x="1032650" y="3228690"/>
                </a:cubicBezTo>
                <a:cubicBezTo>
                  <a:pt x="1108241" y="3245489"/>
                  <a:pt x="1105491" y="3242060"/>
                  <a:pt x="1198824" y="3252431"/>
                </a:cubicBezTo>
                <a:cubicBezTo>
                  <a:pt x="1327628" y="3247064"/>
                  <a:pt x="1452466" y="3249722"/>
                  <a:pt x="1578649" y="3228690"/>
                </a:cubicBezTo>
                <a:cubicBezTo>
                  <a:pt x="1594740" y="3226008"/>
                  <a:pt x="1610202" y="3220359"/>
                  <a:pt x="1626127" y="3216820"/>
                </a:cubicBezTo>
                <a:cubicBezTo>
                  <a:pt x="1645821" y="3212443"/>
                  <a:pt x="1665781" y="3209327"/>
                  <a:pt x="1685475" y="3204950"/>
                </a:cubicBezTo>
                <a:cubicBezTo>
                  <a:pt x="1701400" y="3201411"/>
                  <a:pt x="1716957" y="3196279"/>
                  <a:pt x="1732953" y="3193080"/>
                </a:cubicBezTo>
                <a:cubicBezTo>
                  <a:pt x="1756552" y="3188360"/>
                  <a:pt x="1780432" y="3185167"/>
                  <a:pt x="1804171" y="3181210"/>
                </a:cubicBezTo>
                <a:cubicBezTo>
                  <a:pt x="1827910" y="3173296"/>
                  <a:pt x="1851112" y="3163538"/>
                  <a:pt x="1875388" y="3157469"/>
                </a:cubicBezTo>
                <a:cubicBezTo>
                  <a:pt x="1907040" y="3149556"/>
                  <a:pt x="1939392" y="3144047"/>
                  <a:pt x="1970344" y="3133729"/>
                </a:cubicBezTo>
                <a:cubicBezTo>
                  <a:pt x="1982214" y="3129772"/>
                  <a:pt x="1994453" y="3126788"/>
                  <a:pt x="2005953" y="3121859"/>
                </a:cubicBezTo>
                <a:cubicBezTo>
                  <a:pt x="2022216" y="3114888"/>
                  <a:pt x="2036863" y="3104331"/>
                  <a:pt x="2053431" y="3098118"/>
                </a:cubicBezTo>
                <a:cubicBezTo>
                  <a:pt x="2068705" y="3092390"/>
                  <a:pt x="2085083" y="3090205"/>
                  <a:pt x="2100909" y="3086248"/>
                </a:cubicBezTo>
                <a:cubicBezTo>
                  <a:pt x="2124648" y="3070421"/>
                  <a:pt x="2145059" y="3047790"/>
                  <a:pt x="2172126" y="3038767"/>
                </a:cubicBezTo>
                <a:cubicBezTo>
                  <a:pt x="2183996" y="3034810"/>
                  <a:pt x="2196798" y="3032974"/>
                  <a:pt x="2207735" y="3026897"/>
                </a:cubicBezTo>
                <a:cubicBezTo>
                  <a:pt x="2232676" y="3013040"/>
                  <a:pt x="2255213" y="2995243"/>
                  <a:pt x="2278952" y="2979416"/>
                </a:cubicBezTo>
                <a:lnTo>
                  <a:pt x="2350170" y="2931936"/>
                </a:lnTo>
                <a:cubicBezTo>
                  <a:pt x="2362039" y="2924023"/>
                  <a:pt x="2375691" y="2918283"/>
                  <a:pt x="2385778" y="2908195"/>
                </a:cubicBezTo>
                <a:lnTo>
                  <a:pt x="2445126" y="2848844"/>
                </a:lnTo>
                <a:lnTo>
                  <a:pt x="2480735" y="2813234"/>
                </a:lnTo>
                <a:cubicBezTo>
                  <a:pt x="2488648" y="2805320"/>
                  <a:pt x="2498267" y="2798805"/>
                  <a:pt x="2504474" y="2789493"/>
                </a:cubicBezTo>
                <a:lnTo>
                  <a:pt x="2551952" y="2718272"/>
                </a:lnTo>
                <a:lnTo>
                  <a:pt x="2575691" y="2682662"/>
                </a:lnTo>
                <a:lnTo>
                  <a:pt x="2611300" y="2575830"/>
                </a:lnTo>
                <a:cubicBezTo>
                  <a:pt x="2615256" y="2563960"/>
                  <a:pt x="2617574" y="2551411"/>
                  <a:pt x="2623169" y="2540220"/>
                </a:cubicBezTo>
                <a:cubicBezTo>
                  <a:pt x="2631082" y="2524393"/>
                  <a:pt x="2640337" y="2509168"/>
                  <a:pt x="2646908" y="2492739"/>
                </a:cubicBezTo>
                <a:cubicBezTo>
                  <a:pt x="2656201" y="2469504"/>
                  <a:pt x="2662734" y="2445258"/>
                  <a:pt x="2670647" y="2421518"/>
                </a:cubicBezTo>
                <a:cubicBezTo>
                  <a:pt x="2670650" y="2421508"/>
                  <a:pt x="2694383" y="2350308"/>
                  <a:pt x="2694386" y="2350297"/>
                </a:cubicBezTo>
                <a:cubicBezTo>
                  <a:pt x="2698343" y="2334470"/>
                  <a:pt x="2701774" y="2318502"/>
                  <a:pt x="2706256" y="2302816"/>
                </a:cubicBezTo>
                <a:cubicBezTo>
                  <a:pt x="2709693" y="2290785"/>
                  <a:pt x="2714688" y="2279236"/>
                  <a:pt x="2718125" y="2267205"/>
                </a:cubicBezTo>
                <a:cubicBezTo>
                  <a:pt x="2722607" y="2251519"/>
                  <a:pt x="2725513" y="2235411"/>
                  <a:pt x="2729995" y="2219725"/>
                </a:cubicBezTo>
                <a:cubicBezTo>
                  <a:pt x="2733432" y="2207694"/>
                  <a:pt x="2738428" y="2196145"/>
                  <a:pt x="2741865" y="2184114"/>
                </a:cubicBezTo>
                <a:cubicBezTo>
                  <a:pt x="2749739" y="2156554"/>
                  <a:pt x="2761526" y="2103788"/>
                  <a:pt x="2765604" y="2077282"/>
                </a:cubicBezTo>
                <a:cubicBezTo>
                  <a:pt x="2770454" y="2045753"/>
                  <a:pt x="2772962" y="2013900"/>
                  <a:pt x="2777473" y="1982321"/>
                </a:cubicBezTo>
                <a:cubicBezTo>
                  <a:pt x="2780877" y="1958495"/>
                  <a:pt x="2785386" y="1934840"/>
                  <a:pt x="2789343" y="1911100"/>
                </a:cubicBezTo>
                <a:cubicBezTo>
                  <a:pt x="2785386" y="1780528"/>
                  <a:pt x="2786162" y="1649727"/>
                  <a:pt x="2777473" y="1519384"/>
                </a:cubicBezTo>
                <a:cubicBezTo>
                  <a:pt x="2770094" y="1408695"/>
                  <a:pt x="2754926" y="1402492"/>
                  <a:pt x="2741865" y="1317590"/>
                </a:cubicBezTo>
                <a:cubicBezTo>
                  <a:pt x="2737015" y="1286061"/>
                  <a:pt x="2734846" y="1254158"/>
                  <a:pt x="2729995" y="1222629"/>
                </a:cubicBezTo>
                <a:cubicBezTo>
                  <a:pt x="2726927" y="1202688"/>
                  <a:pt x="2721442" y="1183179"/>
                  <a:pt x="2718125" y="1163278"/>
                </a:cubicBezTo>
                <a:cubicBezTo>
                  <a:pt x="2706716" y="1094822"/>
                  <a:pt x="2707532" y="1074699"/>
                  <a:pt x="2694386" y="1008966"/>
                </a:cubicBezTo>
                <a:cubicBezTo>
                  <a:pt x="2691187" y="992969"/>
                  <a:pt x="2686056" y="977411"/>
                  <a:pt x="2682517" y="961485"/>
                </a:cubicBezTo>
                <a:cubicBezTo>
                  <a:pt x="2678141" y="941790"/>
                  <a:pt x="2675540" y="921707"/>
                  <a:pt x="2670647" y="902134"/>
                </a:cubicBezTo>
                <a:cubicBezTo>
                  <a:pt x="2667613" y="889995"/>
                  <a:pt x="2661492" y="878737"/>
                  <a:pt x="2658778" y="866523"/>
                </a:cubicBezTo>
                <a:cubicBezTo>
                  <a:pt x="2653557" y="843028"/>
                  <a:pt x="2652745" y="818651"/>
                  <a:pt x="2646908" y="795302"/>
                </a:cubicBezTo>
                <a:cubicBezTo>
                  <a:pt x="2640839" y="771025"/>
                  <a:pt x="2631082" y="747821"/>
                  <a:pt x="2623169" y="724081"/>
                </a:cubicBezTo>
                <a:lnTo>
                  <a:pt x="2611300" y="688471"/>
                </a:lnTo>
                <a:cubicBezTo>
                  <a:pt x="2607343" y="676601"/>
                  <a:pt x="2601884" y="665129"/>
                  <a:pt x="2599430" y="652860"/>
                </a:cubicBezTo>
                <a:cubicBezTo>
                  <a:pt x="2595473" y="633076"/>
                  <a:pt x="2590877" y="613410"/>
                  <a:pt x="2587560" y="593509"/>
                </a:cubicBezTo>
                <a:cubicBezTo>
                  <a:pt x="2582961" y="565911"/>
                  <a:pt x="2581178" y="537853"/>
                  <a:pt x="2575691" y="510418"/>
                </a:cubicBezTo>
                <a:cubicBezTo>
                  <a:pt x="2573237" y="498149"/>
                  <a:pt x="2567258" y="486838"/>
                  <a:pt x="2563821" y="474807"/>
                </a:cubicBezTo>
                <a:cubicBezTo>
                  <a:pt x="2559339" y="459121"/>
                  <a:pt x="2556434" y="443012"/>
                  <a:pt x="2551952" y="427326"/>
                </a:cubicBezTo>
                <a:cubicBezTo>
                  <a:pt x="2548515" y="415295"/>
                  <a:pt x="2546799" y="402272"/>
                  <a:pt x="2540082" y="391716"/>
                </a:cubicBezTo>
                <a:cubicBezTo>
                  <a:pt x="2518840" y="358335"/>
                  <a:pt x="2468865" y="296754"/>
                  <a:pt x="2468865" y="296754"/>
                </a:cubicBezTo>
                <a:cubicBezTo>
                  <a:pt x="2464908" y="284884"/>
                  <a:pt x="2462590" y="272335"/>
                  <a:pt x="2456995" y="261144"/>
                </a:cubicBezTo>
                <a:cubicBezTo>
                  <a:pt x="2439155" y="225463"/>
                  <a:pt x="2385636" y="170044"/>
                  <a:pt x="2362039" y="154312"/>
                </a:cubicBezTo>
                <a:cubicBezTo>
                  <a:pt x="2350170" y="146399"/>
                  <a:pt x="2337570" y="139484"/>
                  <a:pt x="2326431" y="130572"/>
                </a:cubicBezTo>
                <a:cubicBezTo>
                  <a:pt x="2295603" y="105908"/>
                  <a:pt x="2308180" y="101357"/>
                  <a:pt x="2267083" y="83091"/>
                </a:cubicBezTo>
                <a:cubicBezTo>
                  <a:pt x="2244217" y="72928"/>
                  <a:pt x="2218247" y="70542"/>
                  <a:pt x="2195866" y="59351"/>
                </a:cubicBezTo>
                <a:cubicBezTo>
                  <a:pt x="2137197" y="30014"/>
                  <a:pt x="2165173" y="41206"/>
                  <a:pt x="2112779" y="23740"/>
                </a:cubicBezTo>
                <a:cubicBezTo>
                  <a:pt x="2057388" y="27697"/>
                  <a:pt x="2001523" y="27372"/>
                  <a:pt x="1946605" y="35610"/>
                </a:cubicBezTo>
                <a:cubicBezTo>
                  <a:pt x="1921859" y="39322"/>
                  <a:pt x="1899664" y="53282"/>
                  <a:pt x="1875388" y="59351"/>
                </a:cubicBezTo>
                <a:cubicBezTo>
                  <a:pt x="1859562" y="63308"/>
                  <a:pt x="1843595" y="66739"/>
                  <a:pt x="1827910" y="71221"/>
                </a:cubicBezTo>
                <a:cubicBezTo>
                  <a:pt x="1781987" y="84342"/>
                  <a:pt x="1806887" y="83091"/>
                  <a:pt x="1780431" y="83091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213688" y="3375659"/>
            <a:ext cx="3287864" cy="2630655"/>
          </a:xfrm>
          <a:custGeom>
            <a:avLst/>
            <a:gdLst>
              <a:gd name="connsiteX0" fmla="*/ 2029692 w 3287864"/>
              <a:gd name="connsiteY0" fmla="*/ 78565 h 2630655"/>
              <a:gd name="connsiteX1" fmla="*/ 1839779 w 3287864"/>
              <a:gd name="connsiteY1" fmla="*/ 54825 h 2630655"/>
              <a:gd name="connsiteX2" fmla="*/ 1376867 w 3287864"/>
              <a:gd name="connsiteY2" fmla="*/ 66695 h 2630655"/>
              <a:gd name="connsiteX3" fmla="*/ 1281911 w 3287864"/>
              <a:gd name="connsiteY3" fmla="*/ 90435 h 2630655"/>
              <a:gd name="connsiteX4" fmla="*/ 1115737 w 3287864"/>
              <a:gd name="connsiteY4" fmla="*/ 114176 h 2630655"/>
              <a:gd name="connsiteX5" fmla="*/ 961433 w 3287864"/>
              <a:gd name="connsiteY5" fmla="*/ 137916 h 2630655"/>
              <a:gd name="connsiteX6" fmla="*/ 854607 w 3287864"/>
              <a:gd name="connsiteY6" fmla="*/ 161656 h 2630655"/>
              <a:gd name="connsiteX7" fmla="*/ 771521 w 3287864"/>
              <a:gd name="connsiteY7" fmla="*/ 197267 h 2630655"/>
              <a:gd name="connsiteX8" fmla="*/ 735912 w 3287864"/>
              <a:gd name="connsiteY8" fmla="*/ 209137 h 2630655"/>
              <a:gd name="connsiteX9" fmla="*/ 688434 w 3287864"/>
              <a:gd name="connsiteY9" fmla="*/ 232878 h 2630655"/>
              <a:gd name="connsiteX10" fmla="*/ 617216 w 3287864"/>
              <a:gd name="connsiteY10" fmla="*/ 280358 h 2630655"/>
              <a:gd name="connsiteX11" fmla="*/ 581608 w 3287864"/>
              <a:gd name="connsiteY11" fmla="*/ 292228 h 2630655"/>
              <a:gd name="connsiteX12" fmla="*/ 510391 w 3287864"/>
              <a:gd name="connsiteY12" fmla="*/ 339709 h 2630655"/>
              <a:gd name="connsiteX13" fmla="*/ 462912 w 3287864"/>
              <a:gd name="connsiteY13" fmla="*/ 375320 h 2630655"/>
              <a:gd name="connsiteX14" fmla="*/ 427304 w 3287864"/>
              <a:gd name="connsiteY14" fmla="*/ 387190 h 2630655"/>
              <a:gd name="connsiteX15" fmla="*/ 391695 w 3287864"/>
              <a:gd name="connsiteY15" fmla="*/ 422801 h 2630655"/>
              <a:gd name="connsiteX16" fmla="*/ 356086 w 3287864"/>
              <a:gd name="connsiteY16" fmla="*/ 434671 h 2630655"/>
              <a:gd name="connsiteX17" fmla="*/ 332347 w 3287864"/>
              <a:gd name="connsiteY17" fmla="*/ 470281 h 2630655"/>
              <a:gd name="connsiteX18" fmla="*/ 237391 w 3287864"/>
              <a:gd name="connsiteY18" fmla="*/ 553373 h 2630655"/>
              <a:gd name="connsiteX19" fmla="*/ 189913 w 3287864"/>
              <a:gd name="connsiteY19" fmla="*/ 612724 h 2630655"/>
              <a:gd name="connsiteX20" fmla="*/ 154304 w 3287864"/>
              <a:gd name="connsiteY20" fmla="*/ 683945 h 2630655"/>
              <a:gd name="connsiteX21" fmla="*/ 130565 w 3287864"/>
              <a:gd name="connsiteY21" fmla="*/ 755166 h 2630655"/>
              <a:gd name="connsiteX22" fmla="*/ 118696 w 3287864"/>
              <a:gd name="connsiteY22" fmla="*/ 790776 h 2630655"/>
              <a:gd name="connsiteX23" fmla="*/ 94956 w 3287864"/>
              <a:gd name="connsiteY23" fmla="*/ 826387 h 2630655"/>
              <a:gd name="connsiteX24" fmla="*/ 59348 w 3287864"/>
              <a:gd name="connsiteY24" fmla="*/ 956959 h 2630655"/>
              <a:gd name="connsiteX25" fmla="*/ 47478 w 3287864"/>
              <a:gd name="connsiteY25" fmla="*/ 1016310 h 2630655"/>
              <a:gd name="connsiteX26" fmla="*/ 23739 w 3287864"/>
              <a:gd name="connsiteY26" fmla="*/ 1087531 h 2630655"/>
              <a:gd name="connsiteX27" fmla="*/ 11870 w 3287864"/>
              <a:gd name="connsiteY27" fmla="*/ 1135012 h 2630655"/>
              <a:gd name="connsiteX28" fmla="*/ 0 w 3287864"/>
              <a:gd name="connsiteY28" fmla="*/ 1253714 h 2630655"/>
              <a:gd name="connsiteX29" fmla="*/ 23739 w 3287864"/>
              <a:gd name="connsiteY29" fmla="*/ 1396156 h 2630655"/>
              <a:gd name="connsiteX30" fmla="*/ 47478 w 3287864"/>
              <a:gd name="connsiteY30" fmla="*/ 1467377 h 2630655"/>
              <a:gd name="connsiteX31" fmla="*/ 59348 w 3287864"/>
              <a:gd name="connsiteY31" fmla="*/ 1502987 h 2630655"/>
              <a:gd name="connsiteX32" fmla="*/ 83087 w 3287864"/>
              <a:gd name="connsiteY32" fmla="*/ 1609819 h 2630655"/>
              <a:gd name="connsiteX33" fmla="*/ 106826 w 3287864"/>
              <a:gd name="connsiteY33" fmla="*/ 1764132 h 2630655"/>
              <a:gd name="connsiteX34" fmla="*/ 118696 w 3287864"/>
              <a:gd name="connsiteY34" fmla="*/ 1823482 h 2630655"/>
              <a:gd name="connsiteX35" fmla="*/ 142435 w 3287864"/>
              <a:gd name="connsiteY35" fmla="*/ 1859093 h 2630655"/>
              <a:gd name="connsiteX36" fmla="*/ 166174 w 3287864"/>
              <a:gd name="connsiteY36" fmla="*/ 1918444 h 2630655"/>
              <a:gd name="connsiteX37" fmla="*/ 213652 w 3287864"/>
              <a:gd name="connsiteY37" fmla="*/ 2025276 h 2630655"/>
              <a:gd name="connsiteX38" fmla="*/ 261130 w 3287864"/>
              <a:gd name="connsiteY38" fmla="*/ 2108367 h 2630655"/>
              <a:gd name="connsiteX39" fmla="*/ 332347 w 3287864"/>
              <a:gd name="connsiteY39" fmla="*/ 2167718 h 2630655"/>
              <a:gd name="connsiteX40" fmla="*/ 391695 w 3287864"/>
              <a:gd name="connsiteY40" fmla="*/ 2227069 h 2630655"/>
              <a:gd name="connsiteX41" fmla="*/ 451043 w 3287864"/>
              <a:gd name="connsiteY41" fmla="*/ 2274550 h 2630655"/>
              <a:gd name="connsiteX42" fmla="*/ 498521 w 3287864"/>
              <a:gd name="connsiteY42" fmla="*/ 2345771 h 2630655"/>
              <a:gd name="connsiteX43" fmla="*/ 534130 w 3287864"/>
              <a:gd name="connsiteY43" fmla="*/ 2381381 h 2630655"/>
              <a:gd name="connsiteX44" fmla="*/ 557869 w 3287864"/>
              <a:gd name="connsiteY44" fmla="*/ 2416992 h 2630655"/>
              <a:gd name="connsiteX45" fmla="*/ 593477 w 3287864"/>
              <a:gd name="connsiteY45" fmla="*/ 2440732 h 2630655"/>
              <a:gd name="connsiteX46" fmla="*/ 617216 w 3287864"/>
              <a:gd name="connsiteY46" fmla="*/ 2464473 h 2630655"/>
              <a:gd name="connsiteX47" fmla="*/ 652825 w 3287864"/>
              <a:gd name="connsiteY47" fmla="*/ 2488213 h 2630655"/>
              <a:gd name="connsiteX48" fmla="*/ 735912 w 3287864"/>
              <a:gd name="connsiteY48" fmla="*/ 2547564 h 2630655"/>
              <a:gd name="connsiteX49" fmla="*/ 866477 w 3287864"/>
              <a:gd name="connsiteY49" fmla="*/ 2606915 h 2630655"/>
              <a:gd name="connsiteX50" fmla="*/ 1044520 w 3287864"/>
              <a:gd name="connsiteY50" fmla="*/ 2630655 h 2630655"/>
              <a:gd name="connsiteX51" fmla="*/ 1364998 w 3287864"/>
              <a:gd name="connsiteY51" fmla="*/ 2618785 h 2630655"/>
              <a:gd name="connsiteX52" fmla="*/ 1424345 w 3287864"/>
              <a:gd name="connsiteY52" fmla="*/ 2606915 h 2630655"/>
              <a:gd name="connsiteX53" fmla="*/ 1531171 w 3287864"/>
              <a:gd name="connsiteY53" fmla="*/ 2595045 h 2630655"/>
              <a:gd name="connsiteX54" fmla="*/ 1685475 w 3287864"/>
              <a:gd name="connsiteY54" fmla="*/ 2559434 h 2630655"/>
              <a:gd name="connsiteX55" fmla="*/ 1756693 w 3287864"/>
              <a:gd name="connsiteY55" fmla="*/ 2547564 h 2630655"/>
              <a:gd name="connsiteX56" fmla="*/ 1899127 w 3287864"/>
              <a:gd name="connsiteY56" fmla="*/ 2500083 h 2630655"/>
              <a:gd name="connsiteX57" fmla="*/ 2005953 w 3287864"/>
              <a:gd name="connsiteY57" fmla="*/ 2464473 h 2630655"/>
              <a:gd name="connsiteX58" fmla="*/ 2041562 w 3287864"/>
              <a:gd name="connsiteY58" fmla="*/ 2452602 h 2630655"/>
              <a:gd name="connsiteX59" fmla="*/ 2089040 w 3287864"/>
              <a:gd name="connsiteY59" fmla="*/ 2440732 h 2630655"/>
              <a:gd name="connsiteX60" fmla="*/ 2148388 w 3287864"/>
              <a:gd name="connsiteY60" fmla="*/ 2428862 h 2630655"/>
              <a:gd name="connsiteX61" fmla="*/ 2183996 w 3287864"/>
              <a:gd name="connsiteY61" fmla="*/ 2416992 h 2630655"/>
              <a:gd name="connsiteX62" fmla="*/ 2302692 w 3287864"/>
              <a:gd name="connsiteY62" fmla="*/ 2381381 h 2630655"/>
              <a:gd name="connsiteX63" fmla="*/ 2373909 w 3287864"/>
              <a:gd name="connsiteY63" fmla="*/ 2357641 h 2630655"/>
              <a:gd name="connsiteX64" fmla="*/ 2670648 w 3287864"/>
              <a:gd name="connsiteY64" fmla="*/ 2333900 h 2630655"/>
              <a:gd name="connsiteX65" fmla="*/ 2753734 w 3287864"/>
              <a:gd name="connsiteY65" fmla="*/ 2310160 h 2630655"/>
              <a:gd name="connsiteX66" fmla="*/ 2789343 w 3287864"/>
              <a:gd name="connsiteY66" fmla="*/ 2286420 h 2630655"/>
              <a:gd name="connsiteX67" fmla="*/ 2813082 w 3287864"/>
              <a:gd name="connsiteY67" fmla="*/ 2262679 h 2630655"/>
              <a:gd name="connsiteX68" fmla="*/ 2848691 w 3287864"/>
              <a:gd name="connsiteY68" fmla="*/ 2250809 h 2630655"/>
              <a:gd name="connsiteX69" fmla="*/ 3026734 w 3287864"/>
              <a:gd name="connsiteY69" fmla="*/ 2096497 h 2630655"/>
              <a:gd name="connsiteX70" fmla="*/ 3074212 w 3287864"/>
              <a:gd name="connsiteY70" fmla="*/ 2025276 h 2630655"/>
              <a:gd name="connsiteX71" fmla="*/ 3097951 w 3287864"/>
              <a:gd name="connsiteY71" fmla="*/ 1989665 h 2630655"/>
              <a:gd name="connsiteX72" fmla="*/ 3109821 w 3287864"/>
              <a:gd name="connsiteY72" fmla="*/ 1954055 h 2630655"/>
              <a:gd name="connsiteX73" fmla="*/ 3169168 w 3287864"/>
              <a:gd name="connsiteY73" fmla="*/ 1859093 h 2630655"/>
              <a:gd name="connsiteX74" fmla="*/ 3228516 w 3287864"/>
              <a:gd name="connsiteY74" fmla="*/ 1692910 h 2630655"/>
              <a:gd name="connsiteX75" fmla="*/ 3252255 w 3287864"/>
              <a:gd name="connsiteY75" fmla="*/ 1609819 h 2630655"/>
              <a:gd name="connsiteX76" fmla="*/ 3264125 w 3287864"/>
              <a:gd name="connsiteY76" fmla="*/ 1574209 h 2630655"/>
              <a:gd name="connsiteX77" fmla="*/ 3287864 w 3287864"/>
              <a:gd name="connsiteY77" fmla="*/ 1467377 h 2630655"/>
              <a:gd name="connsiteX78" fmla="*/ 3275994 w 3287864"/>
              <a:gd name="connsiteY78" fmla="*/ 1218103 h 2630655"/>
              <a:gd name="connsiteX79" fmla="*/ 3252255 w 3287864"/>
              <a:gd name="connsiteY79" fmla="*/ 1111271 h 2630655"/>
              <a:gd name="connsiteX80" fmla="*/ 3216647 w 3287864"/>
              <a:gd name="connsiteY80" fmla="*/ 956959 h 2630655"/>
              <a:gd name="connsiteX81" fmla="*/ 3192907 w 3287864"/>
              <a:gd name="connsiteY81" fmla="*/ 885738 h 2630655"/>
              <a:gd name="connsiteX82" fmla="*/ 3181038 w 3287864"/>
              <a:gd name="connsiteY82" fmla="*/ 838257 h 2630655"/>
              <a:gd name="connsiteX83" fmla="*/ 3121690 w 3287864"/>
              <a:gd name="connsiteY83" fmla="*/ 695815 h 2630655"/>
              <a:gd name="connsiteX84" fmla="*/ 3109821 w 3287864"/>
              <a:gd name="connsiteY84" fmla="*/ 648334 h 2630655"/>
              <a:gd name="connsiteX85" fmla="*/ 3086082 w 3287864"/>
              <a:gd name="connsiteY85" fmla="*/ 612724 h 2630655"/>
              <a:gd name="connsiteX86" fmla="*/ 3074212 w 3287864"/>
              <a:gd name="connsiteY86" fmla="*/ 577113 h 2630655"/>
              <a:gd name="connsiteX87" fmla="*/ 3050473 w 3287864"/>
              <a:gd name="connsiteY87" fmla="*/ 529632 h 2630655"/>
              <a:gd name="connsiteX88" fmla="*/ 3002995 w 3287864"/>
              <a:gd name="connsiteY88" fmla="*/ 446541 h 2630655"/>
              <a:gd name="connsiteX89" fmla="*/ 2979256 w 3287864"/>
              <a:gd name="connsiteY89" fmla="*/ 375320 h 2630655"/>
              <a:gd name="connsiteX90" fmla="*/ 2955517 w 3287864"/>
              <a:gd name="connsiteY90" fmla="*/ 351579 h 2630655"/>
              <a:gd name="connsiteX91" fmla="*/ 2919908 w 3287864"/>
              <a:gd name="connsiteY91" fmla="*/ 304099 h 2630655"/>
              <a:gd name="connsiteX92" fmla="*/ 2753734 w 3287864"/>
              <a:gd name="connsiteY92" fmla="*/ 161656 h 2630655"/>
              <a:gd name="connsiteX93" fmla="*/ 2635039 w 3287864"/>
              <a:gd name="connsiteY93" fmla="*/ 78565 h 2630655"/>
              <a:gd name="connsiteX94" fmla="*/ 2492604 w 3287864"/>
              <a:gd name="connsiteY94" fmla="*/ 42955 h 2630655"/>
              <a:gd name="connsiteX95" fmla="*/ 2421387 w 3287864"/>
              <a:gd name="connsiteY95" fmla="*/ 19214 h 2630655"/>
              <a:gd name="connsiteX96" fmla="*/ 2041562 w 3287864"/>
              <a:gd name="connsiteY96" fmla="*/ 19214 h 2630655"/>
              <a:gd name="connsiteX97" fmla="*/ 1982214 w 3287864"/>
              <a:gd name="connsiteY97" fmla="*/ 31084 h 2630655"/>
              <a:gd name="connsiteX98" fmla="*/ 1946605 w 3287864"/>
              <a:gd name="connsiteY98" fmla="*/ 42955 h 263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287864" h="2630655">
                <a:moveTo>
                  <a:pt x="2029692" y="78565"/>
                </a:moveTo>
                <a:cubicBezTo>
                  <a:pt x="1971054" y="68792"/>
                  <a:pt x="1896837" y="54825"/>
                  <a:pt x="1839779" y="54825"/>
                </a:cubicBezTo>
                <a:cubicBezTo>
                  <a:pt x="1685424" y="54825"/>
                  <a:pt x="1531171" y="62738"/>
                  <a:pt x="1376867" y="66695"/>
                </a:cubicBezTo>
                <a:cubicBezTo>
                  <a:pt x="1345215" y="74608"/>
                  <a:pt x="1314093" y="85071"/>
                  <a:pt x="1281911" y="90435"/>
                </a:cubicBezTo>
                <a:cubicBezTo>
                  <a:pt x="1156824" y="111285"/>
                  <a:pt x="1264271" y="94371"/>
                  <a:pt x="1115737" y="114176"/>
                </a:cubicBezTo>
                <a:cubicBezTo>
                  <a:pt x="1039371" y="124358"/>
                  <a:pt x="1033970" y="125826"/>
                  <a:pt x="961433" y="137916"/>
                </a:cubicBezTo>
                <a:cubicBezTo>
                  <a:pt x="881269" y="164639"/>
                  <a:pt x="979955" y="133799"/>
                  <a:pt x="854607" y="161656"/>
                </a:cubicBezTo>
                <a:cubicBezTo>
                  <a:pt x="816072" y="170220"/>
                  <a:pt x="810591" y="180522"/>
                  <a:pt x="771521" y="197267"/>
                </a:cubicBezTo>
                <a:cubicBezTo>
                  <a:pt x="760021" y="202196"/>
                  <a:pt x="747412" y="204208"/>
                  <a:pt x="735912" y="209137"/>
                </a:cubicBezTo>
                <a:cubicBezTo>
                  <a:pt x="719649" y="216108"/>
                  <a:pt x="703607" y="223774"/>
                  <a:pt x="688434" y="232878"/>
                </a:cubicBezTo>
                <a:cubicBezTo>
                  <a:pt x="663969" y="247558"/>
                  <a:pt x="644283" y="271335"/>
                  <a:pt x="617216" y="280358"/>
                </a:cubicBezTo>
                <a:lnTo>
                  <a:pt x="581608" y="292228"/>
                </a:lnTo>
                <a:cubicBezTo>
                  <a:pt x="557869" y="308055"/>
                  <a:pt x="533216" y="322590"/>
                  <a:pt x="510391" y="339709"/>
                </a:cubicBezTo>
                <a:cubicBezTo>
                  <a:pt x="494565" y="351579"/>
                  <a:pt x="480088" y="365504"/>
                  <a:pt x="462912" y="375320"/>
                </a:cubicBezTo>
                <a:cubicBezTo>
                  <a:pt x="452049" y="381528"/>
                  <a:pt x="439173" y="383233"/>
                  <a:pt x="427304" y="387190"/>
                </a:cubicBezTo>
                <a:cubicBezTo>
                  <a:pt x="415434" y="399060"/>
                  <a:pt x="405662" y="413489"/>
                  <a:pt x="391695" y="422801"/>
                </a:cubicBezTo>
                <a:cubicBezTo>
                  <a:pt x="381285" y="429742"/>
                  <a:pt x="365856" y="426855"/>
                  <a:pt x="356086" y="434671"/>
                </a:cubicBezTo>
                <a:cubicBezTo>
                  <a:pt x="344946" y="443583"/>
                  <a:pt x="342434" y="460193"/>
                  <a:pt x="332347" y="470281"/>
                </a:cubicBezTo>
                <a:cubicBezTo>
                  <a:pt x="269609" y="533024"/>
                  <a:pt x="314381" y="437883"/>
                  <a:pt x="237391" y="553373"/>
                </a:cubicBezTo>
                <a:cubicBezTo>
                  <a:pt x="207444" y="598295"/>
                  <a:pt x="223739" y="578895"/>
                  <a:pt x="189913" y="612724"/>
                </a:cubicBezTo>
                <a:cubicBezTo>
                  <a:pt x="146618" y="742608"/>
                  <a:pt x="215669" y="545865"/>
                  <a:pt x="154304" y="683945"/>
                </a:cubicBezTo>
                <a:cubicBezTo>
                  <a:pt x="144141" y="706813"/>
                  <a:pt x="138478" y="731426"/>
                  <a:pt x="130565" y="755166"/>
                </a:cubicBezTo>
                <a:cubicBezTo>
                  <a:pt x="126609" y="767036"/>
                  <a:pt x="125636" y="780365"/>
                  <a:pt x="118696" y="790776"/>
                </a:cubicBezTo>
                <a:lnTo>
                  <a:pt x="94956" y="826387"/>
                </a:lnTo>
                <a:cubicBezTo>
                  <a:pt x="77903" y="877551"/>
                  <a:pt x="72736" y="890019"/>
                  <a:pt x="59348" y="956959"/>
                </a:cubicBezTo>
                <a:cubicBezTo>
                  <a:pt x="55391" y="976743"/>
                  <a:pt x="52786" y="996845"/>
                  <a:pt x="47478" y="1016310"/>
                </a:cubicBezTo>
                <a:cubicBezTo>
                  <a:pt x="40894" y="1040453"/>
                  <a:pt x="29808" y="1063254"/>
                  <a:pt x="23739" y="1087531"/>
                </a:cubicBezTo>
                <a:lnTo>
                  <a:pt x="11870" y="1135012"/>
                </a:lnTo>
                <a:cubicBezTo>
                  <a:pt x="7913" y="1174579"/>
                  <a:pt x="0" y="1213949"/>
                  <a:pt x="0" y="1253714"/>
                </a:cubicBezTo>
                <a:cubicBezTo>
                  <a:pt x="0" y="1292984"/>
                  <a:pt x="11239" y="1354487"/>
                  <a:pt x="23739" y="1396156"/>
                </a:cubicBezTo>
                <a:cubicBezTo>
                  <a:pt x="30929" y="1420125"/>
                  <a:pt x="39565" y="1443637"/>
                  <a:pt x="47478" y="1467377"/>
                </a:cubicBezTo>
                <a:cubicBezTo>
                  <a:pt x="51435" y="1479247"/>
                  <a:pt x="56894" y="1490718"/>
                  <a:pt x="59348" y="1502987"/>
                </a:cubicBezTo>
                <a:cubicBezTo>
                  <a:pt x="95145" y="1681991"/>
                  <a:pt x="49562" y="1458948"/>
                  <a:pt x="83087" y="1609819"/>
                </a:cubicBezTo>
                <a:cubicBezTo>
                  <a:pt x="103496" y="1701666"/>
                  <a:pt x="88841" y="1647229"/>
                  <a:pt x="106826" y="1764132"/>
                </a:cubicBezTo>
                <a:cubicBezTo>
                  <a:pt x="109894" y="1784073"/>
                  <a:pt x="111612" y="1804591"/>
                  <a:pt x="118696" y="1823482"/>
                </a:cubicBezTo>
                <a:cubicBezTo>
                  <a:pt x="123705" y="1836840"/>
                  <a:pt x="136055" y="1846333"/>
                  <a:pt x="142435" y="1859093"/>
                </a:cubicBezTo>
                <a:cubicBezTo>
                  <a:pt x="151964" y="1878151"/>
                  <a:pt x="158893" y="1898419"/>
                  <a:pt x="166174" y="1918444"/>
                </a:cubicBezTo>
                <a:cubicBezTo>
                  <a:pt x="217982" y="2060924"/>
                  <a:pt x="162603" y="1935935"/>
                  <a:pt x="213652" y="2025276"/>
                </a:cubicBezTo>
                <a:cubicBezTo>
                  <a:pt x="234758" y="2062213"/>
                  <a:pt x="234843" y="2076820"/>
                  <a:pt x="261130" y="2108367"/>
                </a:cubicBezTo>
                <a:cubicBezTo>
                  <a:pt x="316099" y="2174334"/>
                  <a:pt x="274891" y="2117441"/>
                  <a:pt x="332347" y="2167718"/>
                </a:cubicBezTo>
                <a:cubicBezTo>
                  <a:pt x="353402" y="2186142"/>
                  <a:pt x="369849" y="2209591"/>
                  <a:pt x="391695" y="2227069"/>
                </a:cubicBezTo>
                <a:cubicBezTo>
                  <a:pt x="411478" y="2242896"/>
                  <a:pt x="434095" y="2255718"/>
                  <a:pt x="451043" y="2274550"/>
                </a:cubicBezTo>
                <a:cubicBezTo>
                  <a:pt x="470129" y="2295758"/>
                  <a:pt x="478346" y="2325596"/>
                  <a:pt x="498521" y="2345771"/>
                </a:cubicBezTo>
                <a:cubicBezTo>
                  <a:pt x="510391" y="2357641"/>
                  <a:pt x="523384" y="2368485"/>
                  <a:pt x="534130" y="2381381"/>
                </a:cubicBezTo>
                <a:cubicBezTo>
                  <a:pt x="543263" y="2392341"/>
                  <a:pt x="547782" y="2406904"/>
                  <a:pt x="557869" y="2416992"/>
                </a:cubicBezTo>
                <a:cubicBezTo>
                  <a:pt x="567956" y="2427080"/>
                  <a:pt x="582338" y="2431820"/>
                  <a:pt x="593477" y="2440732"/>
                </a:cubicBezTo>
                <a:cubicBezTo>
                  <a:pt x="602216" y="2447723"/>
                  <a:pt x="608477" y="2457482"/>
                  <a:pt x="617216" y="2464473"/>
                </a:cubicBezTo>
                <a:cubicBezTo>
                  <a:pt x="628355" y="2473385"/>
                  <a:pt x="641217" y="2479921"/>
                  <a:pt x="652825" y="2488213"/>
                </a:cubicBezTo>
                <a:cubicBezTo>
                  <a:pt x="701566" y="2523029"/>
                  <a:pt x="691162" y="2519594"/>
                  <a:pt x="735912" y="2547564"/>
                </a:cubicBezTo>
                <a:cubicBezTo>
                  <a:pt x="781092" y="2575803"/>
                  <a:pt x="812014" y="2597837"/>
                  <a:pt x="866477" y="2606915"/>
                </a:cubicBezTo>
                <a:cubicBezTo>
                  <a:pt x="973034" y="2624675"/>
                  <a:pt x="913775" y="2616127"/>
                  <a:pt x="1044520" y="2630655"/>
                </a:cubicBezTo>
                <a:cubicBezTo>
                  <a:pt x="1151346" y="2626698"/>
                  <a:pt x="1258307" y="2625453"/>
                  <a:pt x="1364998" y="2618785"/>
                </a:cubicBezTo>
                <a:cubicBezTo>
                  <a:pt x="1385133" y="2617527"/>
                  <a:pt x="1404374" y="2609768"/>
                  <a:pt x="1424345" y="2606915"/>
                </a:cubicBezTo>
                <a:cubicBezTo>
                  <a:pt x="1459813" y="2601848"/>
                  <a:pt x="1495703" y="2600112"/>
                  <a:pt x="1531171" y="2595045"/>
                </a:cubicBezTo>
                <a:cubicBezTo>
                  <a:pt x="1651138" y="2577906"/>
                  <a:pt x="1524652" y="2586239"/>
                  <a:pt x="1685475" y="2559434"/>
                </a:cubicBezTo>
                <a:lnTo>
                  <a:pt x="1756693" y="2547564"/>
                </a:lnTo>
                <a:cubicBezTo>
                  <a:pt x="1863752" y="2494030"/>
                  <a:pt x="1730951" y="2556144"/>
                  <a:pt x="1899127" y="2500083"/>
                </a:cubicBezTo>
                <a:lnTo>
                  <a:pt x="2005953" y="2464473"/>
                </a:lnTo>
                <a:cubicBezTo>
                  <a:pt x="2017823" y="2460516"/>
                  <a:pt x="2029424" y="2455637"/>
                  <a:pt x="2041562" y="2452602"/>
                </a:cubicBezTo>
                <a:cubicBezTo>
                  <a:pt x="2057388" y="2448645"/>
                  <a:pt x="2073115" y="2444271"/>
                  <a:pt x="2089040" y="2440732"/>
                </a:cubicBezTo>
                <a:cubicBezTo>
                  <a:pt x="2108734" y="2436355"/>
                  <a:pt x="2128816" y="2433755"/>
                  <a:pt x="2148388" y="2428862"/>
                </a:cubicBezTo>
                <a:cubicBezTo>
                  <a:pt x="2160526" y="2425827"/>
                  <a:pt x="2171966" y="2420429"/>
                  <a:pt x="2183996" y="2416992"/>
                </a:cubicBezTo>
                <a:cubicBezTo>
                  <a:pt x="2309564" y="2381114"/>
                  <a:pt x="2133451" y="2437798"/>
                  <a:pt x="2302692" y="2381381"/>
                </a:cubicBezTo>
                <a:cubicBezTo>
                  <a:pt x="2302694" y="2381380"/>
                  <a:pt x="2373907" y="2357641"/>
                  <a:pt x="2373909" y="2357641"/>
                </a:cubicBezTo>
                <a:lnTo>
                  <a:pt x="2670648" y="2333900"/>
                </a:lnTo>
                <a:cubicBezTo>
                  <a:pt x="2685861" y="2330097"/>
                  <a:pt x="2736705" y="2318675"/>
                  <a:pt x="2753734" y="2310160"/>
                </a:cubicBezTo>
                <a:cubicBezTo>
                  <a:pt x="2766494" y="2303780"/>
                  <a:pt x="2778204" y="2295332"/>
                  <a:pt x="2789343" y="2286420"/>
                </a:cubicBezTo>
                <a:cubicBezTo>
                  <a:pt x="2798082" y="2279429"/>
                  <a:pt x="2803486" y="2268437"/>
                  <a:pt x="2813082" y="2262679"/>
                </a:cubicBezTo>
                <a:cubicBezTo>
                  <a:pt x="2823811" y="2256241"/>
                  <a:pt x="2836821" y="2254766"/>
                  <a:pt x="2848691" y="2250809"/>
                </a:cubicBezTo>
                <a:cubicBezTo>
                  <a:pt x="2886095" y="2221716"/>
                  <a:pt x="2995006" y="2144092"/>
                  <a:pt x="3026734" y="2096497"/>
                </a:cubicBezTo>
                <a:lnTo>
                  <a:pt x="3074212" y="2025276"/>
                </a:lnTo>
                <a:cubicBezTo>
                  <a:pt x="3082125" y="2013406"/>
                  <a:pt x="3093440" y="2003199"/>
                  <a:pt x="3097951" y="1989665"/>
                </a:cubicBezTo>
                <a:cubicBezTo>
                  <a:pt x="3101908" y="1977795"/>
                  <a:pt x="3104226" y="1965246"/>
                  <a:pt x="3109821" y="1954055"/>
                </a:cubicBezTo>
                <a:cubicBezTo>
                  <a:pt x="3124138" y="1925419"/>
                  <a:pt x="3150336" y="1887343"/>
                  <a:pt x="3169168" y="1859093"/>
                </a:cubicBezTo>
                <a:cubicBezTo>
                  <a:pt x="3201617" y="1729294"/>
                  <a:pt x="3148221" y="1933794"/>
                  <a:pt x="3228516" y="1692910"/>
                </a:cubicBezTo>
                <a:cubicBezTo>
                  <a:pt x="3256976" y="1607530"/>
                  <a:pt x="3222447" y="1714152"/>
                  <a:pt x="3252255" y="1609819"/>
                </a:cubicBezTo>
                <a:cubicBezTo>
                  <a:pt x="3255692" y="1597788"/>
                  <a:pt x="3260688" y="1586240"/>
                  <a:pt x="3264125" y="1574209"/>
                </a:cubicBezTo>
                <a:cubicBezTo>
                  <a:pt x="3275297" y="1535106"/>
                  <a:pt x="3279708" y="1508157"/>
                  <a:pt x="3287864" y="1467377"/>
                </a:cubicBezTo>
                <a:cubicBezTo>
                  <a:pt x="3283907" y="1384286"/>
                  <a:pt x="3282374" y="1301043"/>
                  <a:pt x="3275994" y="1218103"/>
                </a:cubicBezTo>
                <a:cubicBezTo>
                  <a:pt x="3273887" y="1190716"/>
                  <a:pt x="3258537" y="1139543"/>
                  <a:pt x="3252255" y="1111271"/>
                </a:cubicBezTo>
                <a:cubicBezTo>
                  <a:pt x="3233704" y="1027786"/>
                  <a:pt x="3245738" y="1058781"/>
                  <a:pt x="3216647" y="956959"/>
                </a:cubicBezTo>
                <a:cubicBezTo>
                  <a:pt x="3209772" y="932897"/>
                  <a:pt x="3200097" y="909707"/>
                  <a:pt x="3192907" y="885738"/>
                </a:cubicBezTo>
                <a:cubicBezTo>
                  <a:pt x="3188219" y="870112"/>
                  <a:pt x="3186766" y="853532"/>
                  <a:pt x="3181038" y="838257"/>
                </a:cubicBezTo>
                <a:cubicBezTo>
                  <a:pt x="3162978" y="790095"/>
                  <a:pt x="3134164" y="745717"/>
                  <a:pt x="3121690" y="695815"/>
                </a:cubicBezTo>
                <a:cubicBezTo>
                  <a:pt x="3117734" y="679988"/>
                  <a:pt x="3116247" y="663329"/>
                  <a:pt x="3109821" y="648334"/>
                </a:cubicBezTo>
                <a:cubicBezTo>
                  <a:pt x="3104202" y="635222"/>
                  <a:pt x="3092462" y="625484"/>
                  <a:pt x="3086082" y="612724"/>
                </a:cubicBezTo>
                <a:cubicBezTo>
                  <a:pt x="3080486" y="601532"/>
                  <a:pt x="3079141" y="588614"/>
                  <a:pt x="3074212" y="577113"/>
                </a:cubicBezTo>
                <a:cubicBezTo>
                  <a:pt x="3067242" y="560849"/>
                  <a:pt x="3058946" y="545166"/>
                  <a:pt x="3050473" y="529632"/>
                </a:cubicBezTo>
                <a:cubicBezTo>
                  <a:pt x="3035198" y="501627"/>
                  <a:pt x="3016362" y="475505"/>
                  <a:pt x="3002995" y="446541"/>
                </a:cubicBezTo>
                <a:cubicBezTo>
                  <a:pt x="2992509" y="423820"/>
                  <a:pt x="2990447" y="397703"/>
                  <a:pt x="2979256" y="375320"/>
                </a:cubicBezTo>
                <a:cubicBezTo>
                  <a:pt x="2974251" y="365310"/>
                  <a:pt x="2962681" y="360176"/>
                  <a:pt x="2955517" y="351579"/>
                </a:cubicBezTo>
                <a:cubicBezTo>
                  <a:pt x="2942853" y="336381"/>
                  <a:pt x="2933276" y="318683"/>
                  <a:pt x="2919908" y="304099"/>
                </a:cubicBezTo>
                <a:cubicBezTo>
                  <a:pt x="2805195" y="178951"/>
                  <a:pt x="2861931" y="240349"/>
                  <a:pt x="2753734" y="161656"/>
                </a:cubicBezTo>
                <a:cubicBezTo>
                  <a:pt x="2703224" y="124920"/>
                  <a:pt x="2691658" y="104302"/>
                  <a:pt x="2635039" y="78565"/>
                </a:cubicBezTo>
                <a:cubicBezTo>
                  <a:pt x="2580591" y="53814"/>
                  <a:pt x="2550418" y="52591"/>
                  <a:pt x="2492604" y="42955"/>
                </a:cubicBezTo>
                <a:cubicBezTo>
                  <a:pt x="2468865" y="35041"/>
                  <a:pt x="2445355" y="26405"/>
                  <a:pt x="2421387" y="19214"/>
                </a:cubicBezTo>
                <a:cubicBezTo>
                  <a:pt x="2289458" y="-20368"/>
                  <a:pt x="2233297" y="12366"/>
                  <a:pt x="2041562" y="19214"/>
                </a:cubicBezTo>
                <a:cubicBezTo>
                  <a:pt x="2021779" y="23171"/>
                  <a:pt x="2001786" y="26191"/>
                  <a:pt x="1982214" y="31084"/>
                </a:cubicBezTo>
                <a:cubicBezTo>
                  <a:pt x="1970076" y="34119"/>
                  <a:pt x="1946605" y="42955"/>
                  <a:pt x="1946605" y="4295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23935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2400" b="1" dirty="0" smtClean="0"/>
              <a:t>map</a:t>
            </a:r>
            <a:r>
              <a:rPr lang="en-US" sz="2400" dirty="0" smtClean="0"/>
              <a:t>: A collection of </a:t>
            </a:r>
            <a:r>
              <a:rPr lang="en-US" sz="2400" u="sng" dirty="0" smtClean="0"/>
              <a:t>pairs</a:t>
            </a:r>
            <a:r>
              <a:rPr lang="en-US" sz="2400" dirty="0" smtClean="0"/>
              <a:t> (</a:t>
            </a:r>
            <a:r>
              <a:rPr lang="en-US" sz="2400" i="1" dirty="0" smtClean="0"/>
              <a:t>k</a:t>
            </a:r>
            <a:r>
              <a:rPr lang="en-US" sz="2400" dirty="0" smtClean="0"/>
              <a:t>, </a:t>
            </a:r>
            <a:r>
              <a:rPr lang="en-US" sz="2400" i="1" dirty="0" smtClean="0"/>
              <a:t>v</a:t>
            </a:r>
            <a:r>
              <a:rPr lang="en-US" sz="2400" dirty="0" smtClean="0"/>
              <a:t>), sometimes called key/value pairs, where </a:t>
            </a:r>
            <a:r>
              <a:rPr lang="en-US" sz="2400" i="1" dirty="0" smtClean="0"/>
              <a:t>v</a:t>
            </a:r>
            <a:r>
              <a:rPr lang="en-US" sz="2400" dirty="0" smtClean="0"/>
              <a:t> can be found quickly if you know </a:t>
            </a:r>
            <a:r>
              <a:rPr lang="en-US" sz="2400" i="1" dirty="0" smtClean="0"/>
              <a:t>k</a:t>
            </a:r>
            <a:r>
              <a:rPr lang="en-US" sz="2400" dirty="0" smtClean="0"/>
              <a:t>.</a:t>
            </a:r>
          </a:p>
          <a:p>
            <a:pPr marL="0" indent="0" eaLnBrk="1" hangingPunct="1">
              <a:buNone/>
              <a:defRPr/>
            </a:pPr>
            <a:r>
              <a:rPr lang="en-US" sz="2400" dirty="0" smtClean="0"/>
              <a:t>a.k.a</a:t>
            </a:r>
            <a:r>
              <a:rPr lang="en-US" sz="2400" dirty="0" smtClean="0"/>
              <a:t>. dictionary,  associative array,  hash</a:t>
            </a:r>
          </a:p>
          <a:p>
            <a:pPr marL="0" indent="0">
              <a:buNone/>
              <a:defRPr/>
            </a:pPr>
            <a:r>
              <a:rPr lang="en-US" sz="2400" dirty="0" smtClean="0"/>
              <a:t>a generalization of an array, where the "indexes" need not be 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err="1" smtClean="0"/>
              <a:t>s</a:t>
            </a:r>
            <a:r>
              <a:rPr lang="en-US" sz="2400" dirty="0" smtClean="0"/>
              <a:t>.</a:t>
            </a:r>
          </a:p>
          <a:p>
            <a:pPr lvl="1" eaLnBrk="1" hangingPunct="1">
              <a:defRPr/>
            </a:pPr>
            <a:endParaRPr lang="en-US" sz="2400" dirty="0" smtClean="0"/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24" name="Text Box 81"/>
          <p:cNvSpPr txBox="1">
            <a:spLocks noChangeArrowheads="1"/>
          </p:cNvSpPr>
          <p:nvPr/>
        </p:nvSpPr>
        <p:spPr bwMode="auto">
          <a:xfrm>
            <a:off x="1662059" y="3621963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</a:rPr>
              <a:t>"</a:t>
            </a:r>
            <a:r>
              <a:rPr lang="en-US" sz="2400" dirty="0" smtClean="0">
                <a:latin typeface="Consolas" charset="0"/>
                <a:cs typeface="+mn-cs"/>
              </a:rPr>
              <a:t>Chris"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1662059" y="4430620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"Jenny"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1662059" y="5146583"/>
            <a:ext cx="153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"</a:t>
            </a:r>
            <a:r>
              <a:rPr lang="en-US" sz="2400" dirty="0" err="1" smtClean="0">
                <a:latin typeface="Consolas" charset="0"/>
                <a:cs typeface="+mn-cs"/>
              </a:rPr>
              <a:t>Mehran</a:t>
            </a:r>
            <a:r>
              <a:rPr lang="en-US" sz="2400" dirty="0" smtClean="0">
                <a:latin typeface="Consolas" charset="0"/>
                <a:cs typeface="+mn-cs"/>
              </a:rPr>
              <a:t>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8" name="Text Box 85"/>
          <p:cNvSpPr txBox="1">
            <a:spLocks noChangeArrowheads="1"/>
          </p:cNvSpPr>
          <p:nvPr/>
        </p:nvSpPr>
        <p:spPr bwMode="auto">
          <a:xfrm>
            <a:off x="4740239" y="5078618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</a:rPr>
              <a:t>"</a:t>
            </a:r>
            <a:r>
              <a:rPr lang="en-US" sz="2400" dirty="0" smtClean="0">
                <a:latin typeface="Consolas" charset="0"/>
                <a:cs typeface="+mn-cs"/>
              </a:rPr>
              <a:t>866-6586"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9" name="Text Box 86"/>
          <p:cNvSpPr txBox="1">
            <a:spLocks noChangeArrowheads="1"/>
          </p:cNvSpPr>
          <p:nvPr/>
        </p:nvSpPr>
        <p:spPr bwMode="auto">
          <a:xfrm>
            <a:off x="4740239" y="4430620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"685-9138"</a:t>
            </a:r>
          </a:p>
        </p:txBody>
      </p:sp>
      <p:sp>
        <p:nvSpPr>
          <p:cNvPr id="30" name="Text Box 87"/>
          <p:cNvSpPr txBox="1">
            <a:spLocks noChangeArrowheads="1"/>
          </p:cNvSpPr>
          <p:nvPr/>
        </p:nvSpPr>
        <p:spPr bwMode="auto">
          <a:xfrm>
            <a:off x="4902114" y="3968955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"867-5309"</a:t>
            </a:r>
          </a:p>
        </p:txBody>
      </p:sp>
      <p:sp>
        <p:nvSpPr>
          <p:cNvPr id="31" name="Line 88"/>
          <p:cNvSpPr>
            <a:spLocks noChangeShapeType="1"/>
          </p:cNvSpPr>
          <p:nvPr/>
        </p:nvSpPr>
        <p:spPr bwMode="auto">
          <a:xfrm>
            <a:off x="3031244" y="3968955"/>
            <a:ext cx="1632795" cy="10690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2" name="Line 89"/>
          <p:cNvSpPr>
            <a:spLocks noChangeShapeType="1"/>
          </p:cNvSpPr>
          <p:nvPr/>
        </p:nvSpPr>
        <p:spPr bwMode="auto">
          <a:xfrm flipV="1">
            <a:off x="3292439" y="4352188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3" name="Line 90"/>
          <p:cNvSpPr>
            <a:spLocks noChangeShapeType="1"/>
          </p:cNvSpPr>
          <p:nvPr/>
        </p:nvSpPr>
        <p:spPr bwMode="auto">
          <a:xfrm flipV="1">
            <a:off x="3292439" y="4733187"/>
            <a:ext cx="14478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4" name="Text Box 91"/>
          <p:cNvSpPr txBox="1">
            <a:spLocks noChangeArrowheads="1"/>
          </p:cNvSpPr>
          <p:nvPr/>
        </p:nvSpPr>
        <p:spPr bwMode="auto">
          <a:xfrm>
            <a:off x="3276564" y="5309451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sp>
        <p:nvSpPr>
          <p:cNvPr id="35" name="Text Box 92"/>
          <p:cNvSpPr txBox="1">
            <a:spLocks noChangeArrowheads="1"/>
          </p:cNvSpPr>
          <p:nvPr/>
        </p:nvSpPr>
        <p:spPr bwMode="auto">
          <a:xfrm>
            <a:off x="5333964" y="5311038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23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4251"/>
            <a:ext cx="8229600" cy="182714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/>
              <a:t>Store </a:t>
            </a:r>
            <a:r>
              <a:rPr lang="en-US" sz="2400" i="1" dirty="0" smtClean="0"/>
              <a:t>an association from "Suzy" to "206-685-2181".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</p:txBody>
      </p:sp>
      <p:sp>
        <p:nvSpPr>
          <p:cNvPr id="264200" name="Oval 8"/>
          <p:cNvSpPr>
            <a:spLocks noChangeArrowheads="1"/>
          </p:cNvSpPr>
          <p:nvPr/>
        </p:nvSpPr>
        <p:spPr bwMode="auto">
          <a:xfrm>
            <a:off x="5226050" y="2853100"/>
            <a:ext cx="22098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Map</a:t>
            </a:r>
          </a:p>
        </p:txBody>
      </p:sp>
      <p:sp>
        <p:nvSpPr>
          <p:cNvPr id="264202" name="Text Box 10"/>
          <p:cNvSpPr txBox="1">
            <a:spLocks noChangeArrowheads="1"/>
          </p:cNvSpPr>
          <p:nvPr/>
        </p:nvSpPr>
        <p:spPr bwMode="auto">
          <a:xfrm>
            <a:off x="1006475" y="2464163"/>
            <a:ext cx="39465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//     key         value</a:t>
            </a:r>
          </a:p>
          <a:p>
            <a:pPr algn="l">
              <a:lnSpc>
                <a:spcPct val="80000"/>
              </a:lnSpc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// m["Suzy"] = "206-685-2181";</a:t>
            </a:r>
          </a:p>
          <a:p>
            <a:pPr algn="l">
              <a:lnSpc>
                <a:spcPct val="80000"/>
              </a:lnSpc>
              <a:defRPr/>
            </a:pPr>
            <a:r>
              <a:rPr lang="en-US" dirty="0" err="1">
                <a:latin typeface="Consolas" charset="0"/>
                <a:cs typeface="+mn-cs"/>
              </a:rPr>
              <a:t>m.put</a:t>
            </a:r>
            <a:r>
              <a:rPr lang="en-US" dirty="0">
                <a:latin typeface="Consolas" charset="0"/>
                <a:cs typeface="+mn-cs"/>
              </a:rPr>
              <a:t>("Suzy", "206-685-2181");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Using Maps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4164"/>
            <a:ext cx="7837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A map allows you to get from one half of a pair to the other.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1006474" y="3331005"/>
            <a:ext cx="4022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6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4251"/>
            <a:ext cx="8229600" cy="182714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/>
              <a:t>Store </a:t>
            </a:r>
            <a:r>
              <a:rPr lang="en-US" sz="2400" i="1" dirty="0" smtClean="0"/>
              <a:t>an association from "Suzy" to "206-685-2181".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</p:txBody>
      </p:sp>
      <p:sp>
        <p:nvSpPr>
          <p:cNvPr id="264200" name="Oval 8"/>
          <p:cNvSpPr>
            <a:spLocks noChangeArrowheads="1"/>
          </p:cNvSpPr>
          <p:nvPr/>
        </p:nvSpPr>
        <p:spPr bwMode="auto">
          <a:xfrm>
            <a:off x="5226050" y="2853100"/>
            <a:ext cx="22098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Map</a:t>
            </a:r>
          </a:p>
        </p:txBody>
      </p:sp>
      <p:sp>
        <p:nvSpPr>
          <p:cNvPr id="264202" name="Text Box 10"/>
          <p:cNvSpPr txBox="1">
            <a:spLocks noChangeArrowheads="1"/>
          </p:cNvSpPr>
          <p:nvPr/>
        </p:nvSpPr>
        <p:spPr bwMode="auto">
          <a:xfrm>
            <a:off x="1006475" y="2464163"/>
            <a:ext cx="39465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//     key         value</a:t>
            </a:r>
          </a:p>
          <a:p>
            <a:pPr algn="l">
              <a:lnSpc>
                <a:spcPct val="80000"/>
              </a:lnSpc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// m["Suzy"] = "206-685-2181";</a:t>
            </a:r>
          </a:p>
          <a:p>
            <a:pPr algn="l">
              <a:lnSpc>
                <a:spcPct val="80000"/>
              </a:lnSpc>
              <a:defRPr/>
            </a:pPr>
            <a:r>
              <a:rPr lang="en-US" dirty="0" err="1">
                <a:latin typeface="Consolas" charset="0"/>
                <a:cs typeface="+mn-cs"/>
              </a:rPr>
              <a:t>m.put</a:t>
            </a:r>
            <a:r>
              <a:rPr lang="en-US" dirty="0">
                <a:latin typeface="Consolas" charset="0"/>
                <a:cs typeface="+mn-cs"/>
              </a:rPr>
              <a:t>("Suzy", "206-685-2181");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Using Maps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4164"/>
            <a:ext cx="7837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A map allows you to get from one half of a pair to the other.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418072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i="1" dirty="0" smtClean="0"/>
              <a:t>What was Suzy’s phone number?</a:t>
            </a:r>
            <a:endParaRPr lang="en-US" sz="2400" i="1" dirty="0"/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5181600" y="5029200"/>
            <a:ext cx="2209800" cy="914400"/>
          </a:xfrm>
          <a:prstGeom prst="ellipse">
            <a:avLst/>
          </a:prstGeom>
          <a:solidFill>
            <a:srgbClr val="DCE6F2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Map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3200400" y="54102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290888" y="4852988"/>
            <a:ext cx="18145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>
                <a:solidFill>
                  <a:srgbClr val="008000"/>
                </a:solidFill>
                <a:latin typeface="Consolas" charset="0"/>
                <a:cs typeface="+mn-cs"/>
              </a:rPr>
              <a:t>// m["Suzy"]</a:t>
            </a:r>
          </a:p>
          <a:p>
            <a:pPr algn="l">
              <a:lnSpc>
                <a:spcPct val="80000"/>
              </a:lnSpc>
              <a:defRPr/>
            </a:pPr>
            <a:r>
              <a:rPr lang="en-US">
                <a:latin typeface="Consolas" charset="0"/>
                <a:cs typeface="+mn-cs"/>
              </a:rPr>
              <a:t>m.get("Suzy")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279775" y="5791200"/>
            <a:ext cx="1939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nsolas" charset="0"/>
                <a:cs typeface="+mn-cs"/>
              </a:rPr>
              <a:t>"206-685-2181"</a:t>
            </a: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3200400" y="56931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1006474" y="3331005"/>
            <a:ext cx="4022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88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26644" y="1881286"/>
            <a:ext cx="2920999" cy="404538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024212"/>
            <a:ext cx="8870244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Key = Title, Value = Article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888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 descr="Screen Shot 2015-05-07 at 9.34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2" y="3293698"/>
            <a:ext cx="2524396" cy="2548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644" y="2938478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 Example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176" y="2305840"/>
            <a:ext cx="2296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"/>
                <a:cs typeface="Times"/>
              </a:rPr>
              <a:t>“Mantis Shrimp”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026644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837288" y="1881286"/>
            <a:ext cx="2920999" cy="404538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37288" y="2938478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01316" y="2305840"/>
            <a:ext cx="2620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"/>
                <a:cs typeface="Times"/>
              </a:rPr>
              <a:t>“Antelope Canyon”</a:t>
            </a:r>
            <a:endParaRPr lang="en-US" sz="2400" dirty="0">
              <a:latin typeface="Times"/>
              <a:cs typeface="Times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837288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99" y="3293698"/>
            <a:ext cx="2350480" cy="25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6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26644" y="1881286"/>
            <a:ext cx="2920999" cy="404538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024212"/>
            <a:ext cx="8870244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halkboard"/>
                <a:cs typeface="Chalkboard"/>
              </a:rPr>
              <a:t>Key = Title, Value = Article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888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 descr="Screen Shot 2015-05-07 at 9.34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2" y="3293698"/>
            <a:ext cx="2524396" cy="2548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644" y="2938478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77176" y="2305840"/>
            <a:ext cx="2296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"/>
                <a:cs typeface="Times"/>
              </a:rPr>
              <a:t>“Mantis Shrimp”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026644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7288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796532" y="1881286"/>
            <a:ext cx="2961755" cy="4045381"/>
            <a:chOff x="4796532" y="1881286"/>
            <a:chExt cx="2961755" cy="4045381"/>
          </a:xfrm>
        </p:grpSpPr>
        <p:sp>
          <p:nvSpPr>
            <p:cNvPr id="18" name="Rounded Rectangle 17"/>
            <p:cNvSpPr/>
            <p:nvPr/>
          </p:nvSpPr>
          <p:spPr>
            <a:xfrm>
              <a:off x="4837288" y="1881286"/>
              <a:ext cx="2920999" cy="4045381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96532" y="1937730"/>
              <a:ext cx="738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Key: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7288" y="2938478"/>
              <a:ext cx="1015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Value: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01316" y="2305840"/>
              <a:ext cx="26204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"/>
                  <a:cs typeface="Times"/>
                </a:rPr>
                <a:t>“Antelope Canyon”</a:t>
              </a:r>
              <a:endParaRPr lang="en-US" sz="2400" dirty="0">
                <a:latin typeface="Times"/>
                <a:cs typeface="Time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599" y="3293698"/>
              <a:ext cx="2350480" cy="2525889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1582" y="3307810"/>
            <a:ext cx="2524396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“&lt;</a:t>
            </a:r>
            <a:r>
              <a:rPr lang="en-US" sz="1200" dirty="0">
                <a:latin typeface="Courier"/>
                <a:cs typeface="Courier"/>
              </a:rPr>
              <a:t>p&gt;&lt;b&gt;Mantis shrimp&lt;/b&gt; or &lt;b&gt;</a:t>
            </a:r>
            <a:r>
              <a:rPr lang="en-US" sz="1200" dirty="0" err="1">
                <a:latin typeface="Courier"/>
                <a:cs typeface="Courier"/>
              </a:rPr>
              <a:t>stomatopods</a:t>
            </a:r>
            <a:r>
              <a:rPr lang="en-US" sz="1200" dirty="0">
                <a:latin typeface="Courier"/>
                <a:cs typeface="Courier"/>
              </a:rPr>
              <a:t>&lt;/b&gt; are marine &lt;a </a:t>
            </a:r>
            <a:r>
              <a:rPr lang="en-US" sz="1200" dirty="0" err="1">
                <a:latin typeface="Courier"/>
                <a:cs typeface="Courier"/>
              </a:rPr>
              <a:t>href</a:t>
            </a:r>
            <a:r>
              <a:rPr lang="en-US" sz="1200" dirty="0">
                <a:latin typeface="Courier"/>
                <a:cs typeface="Courier"/>
              </a:rPr>
              <a:t>="/wiki/Crustacean" title="Crustacean"&gt;crustaceans&lt;/a&gt;, the members of the &lt;a </a:t>
            </a:r>
            <a:r>
              <a:rPr lang="en-US" sz="1200" dirty="0" err="1">
                <a:latin typeface="Courier"/>
                <a:cs typeface="Courier"/>
              </a:rPr>
              <a:t>href</a:t>
            </a:r>
            <a:r>
              <a:rPr lang="en-US" sz="1200" dirty="0">
                <a:latin typeface="Courier"/>
                <a:cs typeface="Courier"/>
              </a:rPr>
              <a:t>="/wiki/Order_(biology)" title="Order (biology)"&gt;order&lt;/a&gt; &lt;b&gt;</a:t>
            </a:r>
            <a:r>
              <a:rPr lang="en-US" sz="1200" dirty="0" err="1">
                <a:latin typeface="Courier"/>
                <a:cs typeface="Courier"/>
              </a:rPr>
              <a:t>Stomatopoda</a:t>
            </a:r>
            <a:r>
              <a:rPr lang="en-US" sz="1200" dirty="0">
                <a:latin typeface="Courier"/>
                <a:cs typeface="Courier"/>
              </a:rPr>
              <a:t>&lt;/b&gt;. </a:t>
            </a:r>
            <a:r>
              <a:rPr lang="en-US" sz="1200" dirty="0" smtClean="0">
                <a:latin typeface="Courier"/>
                <a:cs typeface="Courier"/>
              </a:rPr>
              <a:t>though a few species reach up to 38&amp;#160;...”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837288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7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Creating a Map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90822" y="2234941"/>
            <a:ext cx="421580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Requires 2 type parameters: 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one </a:t>
            </a:r>
            <a:r>
              <a:rPr lang="en-US" sz="2400" dirty="0"/>
              <a:t>for keys, one for values.</a:t>
            </a:r>
          </a:p>
          <a:p>
            <a:pPr lvl="1">
              <a:defRPr/>
            </a:pPr>
            <a:endParaRPr lang="en-US" sz="2400" dirty="0">
              <a:latin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2198" y="3481435"/>
            <a:ext cx="4714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80000"/>
              </a:lnSpc>
              <a:defRPr/>
            </a:pP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maps from string keys to integer values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>
                <a:latin typeface="Consolas" charset="0"/>
              </a:rPr>
              <a:t>Map</a:t>
            </a:r>
            <a:r>
              <a:rPr lang="en-US" sz="2000" b="1" dirty="0">
                <a:solidFill>
                  <a:srgbClr val="660066"/>
                </a:solidFill>
                <a:latin typeface="Consolas" charset="0"/>
              </a:rPr>
              <a:t>&lt;string, </a:t>
            </a:r>
            <a:r>
              <a:rPr lang="en-US" sz="2000" b="1" dirty="0" err="1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sz="2000" b="1" dirty="0">
                <a:solidFill>
                  <a:srgbClr val="660066"/>
                </a:solidFill>
                <a:latin typeface="Consolas" charset="0"/>
              </a:rPr>
              <a:t>&gt;</a:t>
            </a:r>
            <a:r>
              <a:rPr lang="en-US" sz="2000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sz="2000" dirty="0">
                <a:latin typeface="Consolas" charset="0"/>
              </a:rPr>
              <a:t>votes;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5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2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266" name="Group 98"/>
          <p:cNvGraphicFramePr>
            <a:graphicFrameLocks noGrp="1"/>
          </p:cNvGraphicFramePr>
          <p:nvPr/>
        </p:nvGraphicFramePr>
        <p:xfrm>
          <a:off x="152400" y="1320800"/>
          <a:ext cx="8891588" cy="4398964"/>
        </p:xfrm>
        <a:graphic>
          <a:graphicData uri="http://schemas.openxmlformats.org/drawingml/2006/table">
            <a:tbl>
              <a:tblPr/>
              <a:tblGrid>
                <a:gridCol w="2743200"/>
                <a:gridCol w="6148388"/>
              </a:tblGrid>
              <a:tr h="406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.clear();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all key/value pairs from the map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.containsKey(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map contains a mapping for the given key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[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]  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value mapped to the given key;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if key not found,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it with a default value (e.g. 0, "")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.isEmpty()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map contains no k/v pairs (size 0)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.keys()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Vector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copy of all keys in the map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[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] =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;  or</a:t>
                      </a:r>
                      <a:endParaRPr kumimoji="0" 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.put(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 a mapping from the given key to the given value;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if the key already exists,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replaces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its value with the given one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.remove(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any existing mapping for the given key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3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.size()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number of key/value pairs in the map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.toString()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string such as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"{a:90, d:60, c:70}"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.values()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Vector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copy of all values in the map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0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777" y="1520250"/>
            <a:ext cx="73878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Map&lt;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&gt; wiki;</a:t>
            </a:r>
            <a:endParaRPr lang="en-US" sz="24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adds name / text pair to dataset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urier"/>
                <a:cs typeface="Courier"/>
              </a:rPr>
              <a:t>w</a:t>
            </a:r>
            <a:r>
              <a:rPr lang="en-US" sz="2400" dirty="0" err="1" smtClean="0">
                <a:solidFill>
                  <a:srgbClr val="000000"/>
                </a:solidFill>
                <a:latin typeface="Courier"/>
                <a:cs typeface="Courier"/>
              </a:rPr>
              <a:t>iki.</a:t>
            </a:r>
            <a:r>
              <a:rPr lang="en-US" sz="2400" dirty="0" err="1" smtClean="0">
                <a:latin typeface="Courier"/>
                <a:cs typeface="Courier"/>
              </a:rPr>
              <a:t>put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“Stanford Band”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err="1" smtClean="0">
                <a:latin typeface="Courier"/>
                <a:cs typeface="Courier"/>
              </a:rPr>
              <a:t>articleHTML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// returns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corresponding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articleHTML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err="1">
                <a:latin typeface="Courier"/>
                <a:cs typeface="Courier"/>
              </a:rPr>
              <a:t>w</a:t>
            </a:r>
            <a:r>
              <a:rPr lang="en-US" sz="2400" dirty="0" err="1" smtClean="0">
                <a:latin typeface="Courier"/>
                <a:cs typeface="Courier"/>
              </a:rPr>
              <a:t>iki.get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4F6228"/>
                </a:solidFill>
                <a:latin typeface="Courier"/>
                <a:cs typeface="Courier"/>
              </a:rPr>
              <a:t>“Mantis Shrimp”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// removes the article</a:t>
            </a:r>
          </a:p>
          <a:p>
            <a:r>
              <a:rPr lang="en-US" sz="2400" dirty="0">
                <a:latin typeface="Courier"/>
                <a:cs typeface="Courier"/>
              </a:rPr>
              <a:t>r</a:t>
            </a:r>
            <a:r>
              <a:rPr lang="en-US" sz="2400" dirty="0" smtClean="0">
                <a:latin typeface="Courier"/>
                <a:cs typeface="Courier"/>
              </a:rPr>
              <a:t>emove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4F6228"/>
                </a:solidFill>
                <a:latin typeface="Courier"/>
                <a:cs typeface="Courier"/>
              </a:rPr>
              <a:t>“Trump”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1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Types of Maps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7" y="1321609"/>
            <a:ext cx="4401298" cy="5050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79" y="1321609"/>
            <a:ext cx="4127014" cy="4840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2301" y="951349"/>
            <a:ext cx="9234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Map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27464" y="929715"/>
            <a:ext cx="19084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/>
                <a:cs typeface="Courier"/>
              </a:rPr>
              <a:t>HashMap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1143" y="2219368"/>
            <a:ext cx="2114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Chalkboard"/>
                <a:cs typeface="Chalkboard"/>
              </a:rPr>
              <a:t>Iterate over elements in sorted order</a:t>
            </a:r>
            <a:endParaRPr lang="en-US" sz="2400" dirty="0">
              <a:solidFill>
                <a:schemeClr val="accent1"/>
              </a:solidFill>
              <a:latin typeface="Chalkboard"/>
              <a:cs typeface="Chalkboar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3786" y="2347925"/>
            <a:ext cx="2409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  <a:latin typeface="Chalkboard"/>
                <a:cs typeface="Chalkboard"/>
              </a:rPr>
              <a:t>Element order is jumbled</a:t>
            </a:r>
            <a:endParaRPr lang="en-US" sz="2400" dirty="0">
              <a:solidFill>
                <a:srgbClr val="4F81BD"/>
              </a:solidFill>
              <a:latin typeface="Chalkboard"/>
              <a:cs typeface="Chalkboard"/>
            </a:endParaRPr>
          </a:p>
        </p:txBody>
      </p:sp>
      <p:sp>
        <p:nvSpPr>
          <p:cNvPr id="38" name="TextBox 37"/>
          <p:cNvSpPr txBox="1"/>
          <p:nvPr/>
        </p:nvSpPr>
        <p:spPr>
          <a:xfrm rot="20806474">
            <a:off x="1473953" y="3731142"/>
            <a:ext cx="211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Chalkboard"/>
                <a:cs typeface="Chalkboard"/>
              </a:rPr>
              <a:t>Really Fast</a:t>
            </a:r>
            <a:endParaRPr lang="en-US" sz="2400" dirty="0">
              <a:solidFill>
                <a:srgbClr val="FF6600"/>
              </a:solidFill>
              <a:latin typeface="Chalkboard"/>
              <a:cs typeface="Chalkboard"/>
            </a:endParaRPr>
          </a:p>
        </p:txBody>
      </p:sp>
      <p:sp>
        <p:nvSpPr>
          <p:cNvPr id="39" name="TextBox 38"/>
          <p:cNvSpPr txBox="1"/>
          <p:nvPr/>
        </p:nvSpPr>
        <p:spPr>
          <a:xfrm rot="20806474">
            <a:off x="5683058" y="3645624"/>
            <a:ext cx="2114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Really, Ridiculously Fast</a:t>
            </a:r>
            <a:endParaRPr lang="en-US" sz="24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1143" y="5071881"/>
            <a:ext cx="25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Implemented using a binary search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ree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73787" y="5071881"/>
            <a:ext cx="25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Implemented using a hash table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9906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17179"/>
              </p:ext>
            </p:extLst>
          </p:nvPr>
        </p:nvGraphicFramePr>
        <p:xfrm>
          <a:off x="2329077" y="3101202"/>
          <a:ext cx="4086225" cy="792408"/>
        </p:xfrm>
        <a:graphic>
          <a:graphicData uri="http://schemas.openxmlformats.org/drawingml/2006/table">
            <a:tbl>
              <a:tblPr/>
              <a:tblGrid>
                <a:gridCol w="782638"/>
                <a:gridCol w="330200"/>
                <a:gridCol w="330200"/>
                <a:gridCol w="330200"/>
                <a:gridCol w="330200"/>
                <a:gridCol w="331787"/>
                <a:gridCol w="330200"/>
                <a:gridCol w="330200"/>
                <a:gridCol w="330200"/>
                <a:gridCol w="330200"/>
                <a:gridCol w="330200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329077" y="2087040"/>
            <a:ext cx="79173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475" lvl="1" indent="-279400">
              <a:tabLst>
                <a:tab pos="2228850" algn="l"/>
              </a:tabLst>
              <a:defRPr/>
            </a:pPr>
            <a:endParaRPr lang="en-US" sz="2400" dirty="0"/>
          </a:p>
          <a:p>
            <a:pPr marL="625475" lvl="1" indent="-279400">
              <a:tabLst>
                <a:tab pos="2228850" algn="l"/>
              </a:tabLst>
              <a:defRPr/>
            </a:pPr>
            <a:r>
              <a:rPr lang="en-US" sz="2400" dirty="0"/>
              <a:t>count digits: </a:t>
            </a:r>
            <a:r>
              <a:rPr lang="en-US" sz="2400" dirty="0">
                <a:latin typeface="Consolas" charset="0"/>
              </a:rPr>
              <a:t>22092310907</a:t>
            </a:r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Tallies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9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22459" y="136026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5475" lvl="1" indent="-279400">
              <a:tabLst>
                <a:tab pos="2228850" algn="l"/>
              </a:tabLst>
              <a:defRPr/>
            </a:pPr>
            <a:endParaRPr lang="en-US" dirty="0" smtClean="0"/>
          </a:p>
          <a:p>
            <a:pPr marL="625475" lvl="1" indent="-279400">
              <a:lnSpc>
                <a:spcPct val="70000"/>
              </a:lnSpc>
              <a:buFontTx/>
              <a:buNone/>
              <a:tabLst>
                <a:tab pos="2228850" algn="l"/>
              </a:tabLst>
              <a:defRPr/>
            </a:pP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(R)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omney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, (O)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bama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, (I)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ndependent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marL="346075" lvl="1" indent="0">
              <a:lnSpc>
                <a:spcPct val="70000"/>
              </a:lnSpc>
              <a:buFont typeface="Arial"/>
              <a:buNone/>
              <a:tabLst>
                <a:tab pos="2228850" algn="l"/>
              </a:tabLst>
              <a:defRPr/>
            </a:pPr>
            <a:r>
              <a:rPr lang="en-US" dirty="0" smtClean="0"/>
              <a:t>count votes:</a:t>
            </a:r>
          </a:p>
          <a:p>
            <a:pPr marL="346075" lvl="1" indent="0">
              <a:lnSpc>
                <a:spcPct val="70000"/>
              </a:lnSpc>
              <a:buFont typeface="Arial"/>
              <a:buNone/>
              <a:tabLst>
                <a:tab pos="2228850" algn="l"/>
              </a:tabLst>
              <a:defRPr/>
            </a:pPr>
            <a:r>
              <a:rPr lang="en-US" dirty="0" smtClean="0">
                <a:latin typeface="Consolas" charset="0"/>
              </a:rPr>
              <a:t>"ROOOOOORRRRROOOOOORORRIRORRIRORIO"</a:t>
            </a:r>
            <a:endParaRPr lang="en-US" dirty="0" smtClean="0">
              <a:latin typeface="Consolas" charset="0"/>
            </a:endParaRPr>
          </a:p>
        </p:txBody>
      </p:sp>
      <p:graphicFrame>
        <p:nvGraphicFramePr>
          <p:cNvPr id="5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03895"/>
              </p:ext>
            </p:extLst>
          </p:nvPr>
        </p:nvGraphicFramePr>
        <p:xfrm>
          <a:off x="800739" y="3682706"/>
          <a:ext cx="2638425" cy="792408"/>
        </p:xfrm>
        <a:graphic>
          <a:graphicData uri="http://schemas.openxmlformats.org/drawingml/2006/table">
            <a:tbl>
              <a:tblPr/>
              <a:tblGrid>
                <a:gridCol w="855663"/>
                <a:gridCol w="636587"/>
                <a:gridCol w="619125"/>
                <a:gridCol w="527050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key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"R"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"O"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"I"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14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064764" y="3736681"/>
            <a:ext cx="3251200" cy="1708150"/>
            <a:chOff x="3136" y="3216"/>
            <a:chExt cx="2048" cy="1076"/>
          </a:xfrm>
        </p:grpSpPr>
        <p:sp>
          <p:nvSpPr>
            <p:cNvPr id="7" name="Oval 57"/>
            <p:cNvSpPr>
              <a:spLocks noChangeArrowheads="1"/>
            </p:cNvSpPr>
            <p:nvPr/>
          </p:nvSpPr>
          <p:spPr bwMode="auto">
            <a:xfrm>
              <a:off x="3168" y="3216"/>
              <a:ext cx="816" cy="864"/>
            </a:xfrm>
            <a:prstGeom prst="ellipse">
              <a:avLst/>
            </a:prstGeom>
            <a:solidFill>
              <a:srgbClr val="DBEEF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Text Box 58"/>
            <p:cNvSpPr txBox="1">
              <a:spLocks noChangeArrowheads="1"/>
            </p:cNvSpPr>
            <p:nvPr/>
          </p:nvSpPr>
          <p:spPr bwMode="auto">
            <a:xfrm>
              <a:off x="3537" y="3272"/>
              <a:ext cx="3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"R"</a:t>
              </a:r>
            </a:p>
          </p:txBody>
        </p:sp>
        <p:sp>
          <p:nvSpPr>
            <p:cNvPr id="9" name="Text Box 59"/>
            <p:cNvSpPr txBox="1">
              <a:spLocks noChangeArrowheads="1"/>
            </p:cNvSpPr>
            <p:nvPr/>
          </p:nvSpPr>
          <p:spPr bwMode="auto">
            <a:xfrm>
              <a:off x="3136" y="3512"/>
              <a:ext cx="3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"O"</a:t>
              </a:r>
            </a:p>
          </p:txBody>
        </p:sp>
        <p:sp>
          <p:nvSpPr>
            <p:cNvPr id="10" name="Text Box 60"/>
            <p:cNvSpPr txBox="1">
              <a:spLocks noChangeArrowheads="1"/>
            </p:cNvSpPr>
            <p:nvPr/>
          </p:nvSpPr>
          <p:spPr bwMode="auto">
            <a:xfrm>
              <a:off x="3474" y="3809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"I"</a:t>
              </a:r>
            </a:p>
          </p:txBody>
        </p:sp>
        <p:sp>
          <p:nvSpPr>
            <p:cNvPr id="11" name="Oval 61"/>
            <p:cNvSpPr>
              <a:spLocks noChangeArrowheads="1"/>
            </p:cNvSpPr>
            <p:nvPr/>
          </p:nvSpPr>
          <p:spPr bwMode="auto">
            <a:xfrm>
              <a:off x="4368" y="3216"/>
              <a:ext cx="816" cy="864"/>
            </a:xfrm>
            <a:prstGeom prst="ellipse">
              <a:avLst/>
            </a:prstGeom>
            <a:solidFill>
              <a:srgbClr val="DBEEF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Text Box 62"/>
            <p:cNvSpPr txBox="1">
              <a:spLocks noChangeArrowheads="1"/>
            </p:cNvSpPr>
            <p:nvPr/>
          </p:nvSpPr>
          <p:spPr bwMode="auto">
            <a:xfrm>
              <a:off x="4586" y="3809"/>
              <a:ext cx="2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14</a:t>
              </a:r>
            </a:p>
          </p:txBody>
        </p:sp>
        <p:sp>
          <p:nvSpPr>
            <p:cNvPr id="13" name="Text Box 63"/>
            <p:cNvSpPr txBox="1">
              <a:spLocks noChangeArrowheads="1"/>
            </p:cNvSpPr>
            <p:nvPr/>
          </p:nvSpPr>
          <p:spPr bwMode="auto">
            <a:xfrm>
              <a:off x="4803" y="3560"/>
              <a:ext cx="1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3</a:t>
              </a:r>
            </a:p>
          </p:txBody>
        </p:sp>
        <p:sp>
          <p:nvSpPr>
            <p:cNvPr id="14" name="Text Box 64"/>
            <p:cNvSpPr txBox="1">
              <a:spLocks noChangeArrowheads="1"/>
            </p:cNvSpPr>
            <p:nvPr/>
          </p:nvSpPr>
          <p:spPr bwMode="auto">
            <a:xfrm>
              <a:off x="4716" y="3224"/>
              <a:ext cx="2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16</a:t>
              </a:r>
            </a:p>
          </p:txBody>
        </p:sp>
        <p:sp>
          <p:nvSpPr>
            <p:cNvPr id="15" name="Line 65"/>
            <p:cNvSpPr>
              <a:spLocks noChangeShapeType="1"/>
            </p:cNvSpPr>
            <p:nvPr/>
          </p:nvSpPr>
          <p:spPr bwMode="auto">
            <a:xfrm>
              <a:off x="3840" y="3456"/>
              <a:ext cx="72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Line 66"/>
            <p:cNvSpPr>
              <a:spLocks noChangeShapeType="1"/>
            </p:cNvSpPr>
            <p:nvPr/>
          </p:nvSpPr>
          <p:spPr bwMode="auto">
            <a:xfrm flipV="1">
              <a:off x="3456" y="3360"/>
              <a:ext cx="12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Line 67"/>
            <p:cNvSpPr>
              <a:spLocks noChangeShapeType="1"/>
            </p:cNvSpPr>
            <p:nvPr/>
          </p:nvSpPr>
          <p:spPr bwMode="auto">
            <a:xfrm flipV="1">
              <a:off x="3744" y="3696"/>
              <a:ext cx="105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8" name="Text Box 68"/>
            <p:cNvSpPr txBox="1">
              <a:spLocks noChangeArrowheads="1"/>
            </p:cNvSpPr>
            <p:nvPr/>
          </p:nvSpPr>
          <p:spPr bwMode="auto">
            <a:xfrm>
              <a:off x="3370" y="4060"/>
              <a:ext cx="3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keys</a:t>
              </a:r>
            </a:p>
          </p:txBody>
        </p:sp>
        <p:sp>
          <p:nvSpPr>
            <p:cNvPr id="19" name="Text Box 69"/>
            <p:cNvSpPr txBox="1">
              <a:spLocks noChangeArrowheads="1"/>
            </p:cNvSpPr>
            <p:nvPr/>
          </p:nvSpPr>
          <p:spPr bwMode="auto">
            <a:xfrm>
              <a:off x="4553" y="4061"/>
              <a:ext cx="48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values</a:t>
              </a:r>
            </a:p>
          </p:txBody>
        </p:sp>
      </p:grp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Tallies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45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Problem #2: Tally Words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52" y="250033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Looping Over a Map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5172" y="2056453"/>
            <a:ext cx="8914028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Courier"/>
                <a:cs typeface="Courier"/>
              </a:rPr>
              <a:t>Map</a:t>
            </a:r>
            <a:r>
              <a:rPr lang="en-US" sz="2400" dirty="0">
                <a:latin typeface="Courier"/>
                <a:cs typeface="Courier"/>
              </a:rPr>
              <a:t>&lt;string, double&gt; </a:t>
            </a:r>
            <a:r>
              <a:rPr lang="en-US" sz="2400" dirty="0" err="1" smtClean="0">
                <a:latin typeface="Courier"/>
                <a:cs typeface="Courier"/>
              </a:rPr>
              <a:t>gpa</a:t>
            </a:r>
            <a:r>
              <a:rPr lang="en-US" sz="2400" dirty="0" smtClean="0">
                <a:latin typeface="Courier"/>
                <a:cs typeface="Courier"/>
              </a:rPr>
              <a:t> = load();</a:t>
            </a:r>
            <a:endParaRPr lang="en-US" sz="2400" dirty="0">
              <a:latin typeface="Courier"/>
              <a:cs typeface="Courier"/>
            </a:endParaRPr>
          </a:p>
          <a:p>
            <a:pPr lvl="1">
              <a:lnSpc>
                <a:spcPct val="50000"/>
              </a:lnSpc>
              <a:defRPr/>
            </a:pPr>
            <a:endParaRPr lang="en-US" sz="2400" dirty="0">
              <a:latin typeface="Courier"/>
              <a:cs typeface="Courier"/>
            </a:endParaRPr>
          </a:p>
          <a:p>
            <a:pPr lvl="1">
              <a:lnSpc>
                <a:spcPct val="50000"/>
              </a:lnSpc>
              <a:defRPr/>
            </a:pPr>
            <a:endParaRPr lang="en-US" sz="2400" dirty="0">
              <a:latin typeface="Courier"/>
              <a:cs typeface="Courier"/>
            </a:endParaRPr>
          </a:p>
          <a:p>
            <a:pPr lvl="1">
              <a:defRPr/>
            </a:pPr>
            <a:r>
              <a:rPr lang="en-US" sz="2400" b="1" dirty="0">
                <a:latin typeface="Courier"/>
                <a:cs typeface="Courier"/>
              </a:rPr>
              <a:t>for (string name : </a:t>
            </a:r>
            <a:r>
              <a:rPr lang="en-US" sz="2400" b="1" dirty="0" err="1">
                <a:latin typeface="Courier"/>
                <a:cs typeface="Courier"/>
              </a:rPr>
              <a:t>gpa</a:t>
            </a:r>
            <a:r>
              <a:rPr lang="en-US" sz="2400" b="1" dirty="0">
                <a:latin typeface="Courier"/>
                <a:cs typeface="Courier"/>
              </a:rPr>
              <a:t>) {</a:t>
            </a:r>
          </a:p>
          <a:p>
            <a:pPr lvl="1">
              <a:defRPr/>
            </a:pPr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err="1">
                <a:latin typeface="Courier"/>
                <a:cs typeface="Courier"/>
              </a:rPr>
              <a:t>cout</a:t>
            </a:r>
            <a:r>
              <a:rPr lang="en-US" sz="2400" dirty="0">
                <a:latin typeface="Courier"/>
                <a:cs typeface="Courier"/>
              </a:rPr>
              <a:t> &lt;&lt; name &lt;&lt; "'s GPA is "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pPr lvl="1">
              <a:defRPr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cout</a:t>
            </a:r>
            <a:r>
              <a:rPr lang="en-US" sz="2400" dirty="0" smtClean="0">
                <a:latin typeface="Courier"/>
                <a:cs typeface="Courier"/>
              </a:rPr>
              <a:t> &lt;</a:t>
            </a:r>
            <a:r>
              <a:rPr lang="en-US" sz="2400" dirty="0">
                <a:latin typeface="Courier"/>
                <a:cs typeface="Courier"/>
              </a:rPr>
              <a:t>&lt; </a:t>
            </a:r>
            <a:r>
              <a:rPr lang="en-US" sz="2400" b="1" dirty="0" err="1">
                <a:latin typeface="Courier"/>
                <a:cs typeface="Courier"/>
              </a:rPr>
              <a:t>gpa</a:t>
            </a:r>
            <a:r>
              <a:rPr lang="en-US" sz="2400" b="1" dirty="0">
                <a:latin typeface="Courier"/>
                <a:cs typeface="Courier"/>
              </a:rPr>
              <a:t>[name]</a:t>
            </a:r>
            <a:r>
              <a:rPr lang="en-US" sz="2400" dirty="0">
                <a:latin typeface="Courier"/>
                <a:cs typeface="Courier"/>
              </a:rPr>
              <a:t> &lt;&lt; </a:t>
            </a:r>
            <a:r>
              <a:rPr lang="en-US" sz="2400" dirty="0" err="1">
                <a:latin typeface="Courier"/>
                <a:cs typeface="Courier"/>
              </a:rPr>
              <a:t>endl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lvl="1">
              <a:defRPr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4654329" y="6325326"/>
            <a:ext cx="410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*The </a:t>
            </a:r>
            <a:r>
              <a:rPr lang="en-US" dirty="0"/>
              <a:t>order is unpredictable in a </a:t>
            </a:r>
            <a:r>
              <a:rPr lang="en-US" dirty="0" err="1">
                <a:latin typeface="Consolas" charset="0"/>
              </a:rPr>
              <a:t>HashMap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8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20329374">
            <a:off x="5628264" y="1226572"/>
            <a:ext cx="2128031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Sets, good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 rot="20329374">
            <a:off x="5484554" y="2482899"/>
            <a:ext cx="2389972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Maps, good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 rot="20329374">
            <a:off x="5360419" y="3675950"/>
            <a:ext cx="3605675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Sets + Maps, good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7814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0416" y="1277223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0059" y="203433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7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0416" y="1277223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0220" y="11598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7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3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10" y="2489421"/>
            <a:ext cx="5005235" cy="4830810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Compound </a:t>
            </a:r>
            <a:r>
              <a:rPr lang="en-US" dirty="0" err="1" smtClean="0"/>
              <a:t>Exampld</a:t>
            </a:r>
            <a:endParaRPr lang="en-US" dirty="0"/>
          </a:p>
        </p:txBody>
      </p:sp>
      <p:pic>
        <p:nvPicPr>
          <p:cNvPr id="2775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10" y="2648239"/>
            <a:ext cx="12827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18561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i="1" dirty="0" smtClean="0">
                <a:cs typeface="+mn-cs"/>
              </a:rPr>
              <a:t>Example:</a:t>
            </a:r>
            <a:r>
              <a:rPr lang="en-US" dirty="0" smtClean="0">
                <a:cs typeface="+mn-cs"/>
              </a:rPr>
              <a:t> how would you store people's Facebook friends?</a:t>
            </a:r>
          </a:p>
          <a:p>
            <a:pPr>
              <a:defRPr/>
            </a:pPr>
            <a:r>
              <a:rPr lang="en-US" dirty="0" smtClean="0"/>
              <a:t>i.e., I need to quickly look up the names of all of Jimmy's buddies</a:t>
            </a:r>
            <a:r>
              <a:rPr lang="en-US" dirty="0" smtClean="0"/>
              <a:t>, or </a:t>
            </a:r>
            <a:r>
              <a:rPr lang="en-US" dirty="0" smtClean="0"/>
              <a:t>test whether a given person is a friend of Jimmy's or not.</a:t>
            </a:r>
            <a:endParaRPr lang="en-US" b="1" dirty="0" smtClean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sz="2000" b="1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b="1" dirty="0" smtClean="0">
                <a:latin typeface="Consolas" charset="0"/>
              </a:rPr>
              <a:t>Map&lt;string, Set&lt;string&gt; &gt;</a:t>
            </a:r>
            <a:r>
              <a:rPr lang="en-US" sz="2000" dirty="0" smtClean="0">
                <a:latin typeface="Consolas" charset="0"/>
              </a:rPr>
              <a:t> pals;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solidFill>
                  <a:schemeClr val="accent2"/>
                </a:solidFill>
                <a:latin typeface="Consolas" charset="0"/>
              </a:rPr>
              <a:t>pals["Jim"] += "Kate";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pals["Jim"] += "Bill";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pals["Mar"] += "Stuart";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pals["Jim"] += "Cindy";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pals["Hal"] += "Mar";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pals["Mar"] += "Helene";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err="1" smtClean="0">
                <a:latin typeface="Consolas" charset="0"/>
              </a:rPr>
              <a:t>cout</a:t>
            </a:r>
            <a:r>
              <a:rPr lang="en-US" sz="2000" dirty="0" smtClean="0">
                <a:latin typeface="Consolas" charset="0"/>
              </a:rPr>
              <a:t> &lt;&lt; pals &lt;&lt; </a:t>
            </a:r>
            <a:r>
              <a:rPr lang="en-US" sz="2000" dirty="0" err="1" smtClean="0">
                <a:latin typeface="Consolas" charset="0"/>
              </a:rPr>
              <a:t>endl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// {Hal:{Mar},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    Jim:{Bill, Cindy, Kate},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    Mar:{Helene, Stuart}}</a:t>
            </a:r>
          </a:p>
        </p:txBody>
      </p:sp>
    </p:spTree>
    <p:extLst>
      <p:ext uri="{BB962C8B-B14F-4D97-AF65-F5344CB8AC3E}">
        <p14:creationId xmlns:p14="http://schemas.microsoft.com/office/powerpoint/2010/main" val="375874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1003"/>
            <a:ext cx="8229600" cy="4987753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Write a program to find all anagrams of a word the user types.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sz="8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Type a word [Enter to quit]: </a:t>
            </a:r>
            <a:r>
              <a:rPr lang="en-US" sz="2000" b="1" u="sng" dirty="0" smtClean="0">
                <a:latin typeface="Consolas" charset="0"/>
              </a:rPr>
              <a:t>scared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Anagrams of scared: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cadres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cedars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sacred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scared</a:t>
            </a:r>
          </a:p>
          <a:p>
            <a:pPr lvl="1" eaLnBrk="1" hangingPunct="1">
              <a:buFontTx/>
              <a:buNone/>
              <a:defRPr/>
            </a:pPr>
            <a:endParaRPr lang="en-US" sz="2000" dirty="0" smtClean="0">
              <a:latin typeface="Consolas" charset="0"/>
            </a:endParaRPr>
          </a:p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What is the appropriate collection to use to solve this problem</a:t>
            </a:r>
            <a:r>
              <a:rPr lang="en-US" dirty="0" smtClean="0">
                <a:cs typeface="+mn-cs"/>
              </a:rPr>
              <a:t>?</a:t>
            </a:r>
          </a:p>
          <a:p>
            <a:pPr marL="0" indent="0" eaLnBrk="1" hangingPunct="1">
              <a:buNone/>
              <a:defRPr/>
            </a:pPr>
            <a:endParaRPr lang="en-US" i="1" dirty="0"/>
          </a:p>
          <a:p>
            <a:pPr marL="0" indent="0" eaLnBrk="1" hangingPunct="1">
              <a:buNone/>
              <a:defRPr/>
            </a:pPr>
            <a:r>
              <a:rPr lang="en-US" i="1" dirty="0" smtClean="0"/>
              <a:t>Hint</a:t>
            </a:r>
            <a:r>
              <a:rPr lang="en-US" i="1" dirty="0" smtClean="0"/>
              <a:t>: </a:t>
            </a:r>
            <a:r>
              <a:rPr lang="en-US" dirty="0" smtClean="0"/>
              <a:t> Use a compound collection...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Anagram Exercise</a:t>
            </a:r>
            <a:endParaRPr lang="en-US" dirty="0"/>
          </a:p>
        </p:txBody>
      </p:sp>
      <p:pic>
        <p:nvPicPr>
          <p:cNvPr id="6" name="Picture 2" descr="C:\Users\Chris\Desktop\name_anagram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76" y="2053542"/>
            <a:ext cx="1843622" cy="18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Aka how to beat your friends at word games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70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853" y="-339620"/>
            <a:ext cx="9293853" cy="929385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Problem #3: Anagrams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52" y="250033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4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Me This Morning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1068271" y="1115795"/>
            <a:ext cx="3347212" cy="1649956"/>
          </a:xfrm>
          <a:custGeom>
            <a:avLst/>
            <a:gdLst>
              <a:gd name="connsiteX0" fmla="*/ 617217 w 3347212"/>
              <a:gd name="connsiteY0" fmla="*/ 59351 h 1649956"/>
              <a:gd name="connsiteX1" fmla="*/ 557869 w 3347212"/>
              <a:gd name="connsiteY1" fmla="*/ 47481 h 1649956"/>
              <a:gd name="connsiteX2" fmla="*/ 522260 w 3347212"/>
              <a:gd name="connsiteY2" fmla="*/ 59351 h 1649956"/>
              <a:gd name="connsiteX3" fmla="*/ 439173 w 3347212"/>
              <a:gd name="connsiteY3" fmla="*/ 94962 h 1649956"/>
              <a:gd name="connsiteX4" fmla="*/ 379826 w 3347212"/>
              <a:gd name="connsiteY4" fmla="*/ 154313 h 1649956"/>
              <a:gd name="connsiteX5" fmla="*/ 332348 w 3347212"/>
              <a:gd name="connsiteY5" fmla="*/ 189923 h 1649956"/>
              <a:gd name="connsiteX6" fmla="*/ 261130 w 3347212"/>
              <a:gd name="connsiteY6" fmla="*/ 261144 h 1649956"/>
              <a:gd name="connsiteX7" fmla="*/ 237391 w 3347212"/>
              <a:gd name="connsiteY7" fmla="*/ 308625 h 1649956"/>
              <a:gd name="connsiteX8" fmla="*/ 166174 w 3347212"/>
              <a:gd name="connsiteY8" fmla="*/ 415457 h 1649956"/>
              <a:gd name="connsiteX9" fmla="*/ 118696 w 3347212"/>
              <a:gd name="connsiteY9" fmla="*/ 510418 h 1649956"/>
              <a:gd name="connsiteX10" fmla="*/ 71218 w 3347212"/>
              <a:gd name="connsiteY10" fmla="*/ 581639 h 1649956"/>
              <a:gd name="connsiteX11" fmla="*/ 47479 w 3347212"/>
              <a:gd name="connsiteY11" fmla="*/ 629120 h 1649956"/>
              <a:gd name="connsiteX12" fmla="*/ 35609 w 3347212"/>
              <a:gd name="connsiteY12" fmla="*/ 664731 h 1649956"/>
              <a:gd name="connsiteX13" fmla="*/ 0 w 3347212"/>
              <a:gd name="connsiteY13" fmla="*/ 735952 h 1649956"/>
              <a:gd name="connsiteX14" fmla="*/ 23739 w 3347212"/>
              <a:gd name="connsiteY14" fmla="*/ 771562 h 1649956"/>
              <a:gd name="connsiteX15" fmla="*/ 35609 w 3347212"/>
              <a:gd name="connsiteY15" fmla="*/ 807173 h 1649956"/>
              <a:gd name="connsiteX16" fmla="*/ 47479 w 3347212"/>
              <a:gd name="connsiteY16" fmla="*/ 1210759 h 1649956"/>
              <a:gd name="connsiteX17" fmla="*/ 94957 w 3347212"/>
              <a:gd name="connsiteY17" fmla="*/ 1270110 h 1649956"/>
              <a:gd name="connsiteX18" fmla="*/ 118696 w 3347212"/>
              <a:gd name="connsiteY18" fmla="*/ 1305721 h 1649956"/>
              <a:gd name="connsiteX19" fmla="*/ 189913 w 3347212"/>
              <a:gd name="connsiteY19" fmla="*/ 1341331 h 1649956"/>
              <a:gd name="connsiteX20" fmla="*/ 249261 w 3347212"/>
              <a:gd name="connsiteY20" fmla="*/ 1353202 h 1649956"/>
              <a:gd name="connsiteX21" fmla="*/ 522260 w 3347212"/>
              <a:gd name="connsiteY21" fmla="*/ 1376942 h 1649956"/>
              <a:gd name="connsiteX22" fmla="*/ 629086 w 3347212"/>
              <a:gd name="connsiteY22" fmla="*/ 1400682 h 1649956"/>
              <a:gd name="connsiteX23" fmla="*/ 664695 w 3347212"/>
              <a:gd name="connsiteY23" fmla="*/ 1412552 h 1649956"/>
              <a:gd name="connsiteX24" fmla="*/ 735912 w 3347212"/>
              <a:gd name="connsiteY24" fmla="*/ 1424423 h 1649956"/>
              <a:gd name="connsiteX25" fmla="*/ 771521 w 3347212"/>
              <a:gd name="connsiteY25" fmla="*/ 1436293 h 1649956"/>
              <a:gd name="connsiteX26" fmla="*/ 866477 w 3347212"/>
              <a:gd name="connsiteY26" fmla="*/ 1460033 h 1649956"/>
              <a:gd name="connsiteX27" fmla="*/ 961433 w 3347212"/>
              <a:gd name="connsiteY27" fmla="*/ 1519384 h 1649956"/>
              <a:gd name="connsiteX28" fmla="*/ 1056390 w 3347212"/>
              <a:gd name="connsiteY28" fmla="*/ 1554995 h 1649956"/>
              <a:gd name="connsiteX29" fmla="*/ 1198824 w 3347212"/>
              <a:gd name="connsiteY29" fmla="*/ 1614346 h 1649956"/>
              <a:gd name="connsiteX30" fmla="*/ 1234433 w 3347212"/>
              <a:gd name="connsiteY30" fmla="*/ 1626216 h 1649956"/>
              <a:gd name="connsiteX31" fmla="*/ 1270042 w 3347212"/>
              <a:gd name="connsiteY31" fmla="*/ 1638086 h 1649956"/>
              <a:gd name="connsiteX32" fmla="*/ 1400607 w 3347212"/>
              <a:gd name="connsiteY32" fmla="*/ 1649956 h 1649956"/>
              <a:gd name="connsiteX33" fmla="*/ 1887258 w 3347212"/>
              <a:gd name="connsiteY33" fmla="*/ 1638086 h 1649956"/>
              <a:gd name="connsiteX34" fmla="*/ 1994084 w 3347212"/>
              <a:gd name="connsiteY34" fmla="*/ 1626216 h 1649956"/>
              <a:gd name="connsiteX35" fmla="*/ 2172127 w 3347212"/>
              <a:gd name="connsiteY35" fmla="*/ 1614346 h 1649956"/>
              <a:gd name="connsiteX36" fmla="*/ 2278953 w 3347212"/>
              <a:gd name="connsiteY36" fmla="*/ 1602475 h 1649956"/>
              <a:gd name="connsiteX37" fmla="*/ 2456996 w 3347212"/>
              <a:gd name="connsiteY37" fmla="*/ 1590605 h 1649956"/>
              <a:gd name="connsiteX38" fmla="*/ 2504474 w 3347212"/>
              <a:gd name="connsiteY38" fmla="*/ 1566865 h 1649956"/>
              <a:gd name="connsiteX39" fmla="*/ 2540083 w 3347212"/>
              <a:gd name="connsiteY39" fmla="*/ 1554995 h 1649956"/>
              <a:gd name="connsiteX40" fmla="*/ 2599430 w 3347212"/>
              <a:gd name="connsiteY40" fmla="*/ 1531254 h 1649956"/>
              <a:gd name="connsiteX41" fmla="*/ 2635039 w 3347212"/>
              <a:gd name="connsiteY41" fmla="*/ 1519384 h 1649956"/>
              <a:gd name="connsiteX42" fmla="*/ 2718126 w 3347212"/>
              <a:gd name="connsiteY42" fmla="*/ 1471903 h 1649956"/>
              <a:gd name="connsiteX43" fmla="*/ 2753735 w 3347212"/>
              <a:gd name="connsiteY43" fmla="*/ 1460033 h 1649956"/>
              <a:gd name="connsiteX44" fmla="*/ 2908039 w 3347212"/>
              <a:gd name="connsiteY44" fmla="*/ 1365072 h 1649956"/>
              <a:gd name="connsiteX45" fmla="*/ 2908039 w 3347212"/>
              <a:gd name="connsiteY45" fmla="*/ 1365072 h 1649956"/>
              <a:gd name="connsiteX46" fmla="*/ 2967386 w 3347212"/>
              <a:gd name="connsiteY46" fmla="*/ 1317591 h 1649956"/>
              <a:gd name="connsiteX47" fmla="*/ 3002995 w 3347212"/>
              <a:gd name="connsiteY47" fmla="*/ 1293851 h 1649956"/>
              <a:gd name="connsiteX48" fmla="*/ 3121690 w 3347212"/>
              <a:gd name="connsiteY48" fmla="*/ 1187019 h 1649956"/>
              <a:gd name="connsiteX49" fmla="*/ 3145430 w 3347212"/>
              <a:gd name="connsiteY49" fmla="*/ 1151408 h 1649956"/>
              <a:gd name="connsiteX50" fmla="*/ 3181038 w 3347212"/>
              <a:gd name="connsiteY50" fmla="*/ 1127668 h 1649956"/>
              <a:gd name="connsiteX51" fmla="*/ 3228516 w 3347212"/>
              <a:gd name="connsiteY51" fmla="*/ 1080187 h 1649956"/>
              <a:gd name="connsiteX52" fmla="*/ 3252255 w 3347212"/>
              <a:gd name="connsiteY52" fmla="*/ 1044577 h 1649956"/>
              <a:gd name="connsiteX53" fmla="*/ 3311603 w 3347212"/>
              <a:gd name="connsiteY53" fmla="*/ 949615 h 1649956"/>
              <a:gd name="connsiteX54" fmla="*/ 3347212 w 3347212"/>
              <a:gd name="connsiteY54" fmla="*/ 783433 h 1649956"/>
              <a:gd name="connsiteX55" fmla="*/ 3335342 w 3347212"/>
              <a:gd name="connsiteY55" fmla="*/ 569769 h 1649956"/>
              <a:gd name="connsiteX56" fmla="*/ 3311603 w 3347212"/>
              <a:gd name="connsiteY56" fmla="*/ 486678 h 1649956"/>
              <a:gd name="connsiteX57" fmla="*/ 3240386 w 3347212"/>
              <a:gd name="connsiteY57" fmla="*/ 403587 h 1649956"/>
              <a:gd name="connsiteX58" fmla="*/ 3204777 w 3347212"/>
              <a:gd name="connsiteY58" fmla="*/ 379846 h 1649956"/>
              <a:gd name="connsiteX59" fmla="*/ 3181038 w 3347212"/>
              <a:gd name="connsiteY59" fmla="*/ 344236 h 1649956"/>
              <a:gd name="connsiteX60" fmla="*/ 3133560 w 3347212"/>
              <a:gd name="connsiteY60" fmla="*/ 320495 h 1649956"/>
              <a:gd name="connsiteX61" fmla="*/ 3097951 w 3347212"/>
              <a:gd name="connsiteY61" fmla="*/ 296755 h 1649956"/>
              <a:gd name="connsiteX62" fmla="*/ 3026734 w 3347212"/>
              <a:gd name="connsiteY62" fmla="*/ 261144 h 1649956"/>
              <a:gd name="connsiteX63" fmla="*/ 2991125 w 3347212"/>
              <a:gd name="connsiteY63" fmla="*/ 237404 h 1649956"/>
              <a:gd name="connsiteX64" fmla="*/ 2896169 w 3347212"/>
              <a:gd name="connsiteY64" fmla="*/ 213664 h 1649956"/>
              <a:gd name="connsiteX65" fmla="*/ 2741865 w 3347212"/>
              <a:gd name="connsiteY65" fmla="*/ 189923 h 1649956"/>
              <a:gd name="connsiteX66" fmla="*/ 2100910 w 3347212"/>
              <a:gd name="connsiteY66" fmla="*/ 178053 h 1649956"/>
              <a:gd name="connsiteX67" fmla="*/ 1982214 w 3347212"/>
              <a:gd name="connsiteY67" fmla="*/ 154313 h 1649956"/>
              <a:gd name="connsiteX68" fmla="*/ 1922866 w 3347212"/>
              <a:gd name="connsiteY68" fmla="*/ 142443 h 1649956"/>
              <a:gd name="connsiteX69" fmla="*/ 1839780 w 3347212"/>
              <a:gd name="connsiteY69" fmla="*/ 118702 h 1649956"/>
              <a:gd name="connsiteX70" fmla="*/ 1792301 w 3347212"/>
              <a:gd name="connsiteY70" fmla="*/ 106832 h 1649956"/>
              <a:gd name="connsiteX71" fmla="*/ 1756693 w 3347212"/>
              <a:gd name="connsiteY71" fmla="*/ 94962 h 1649956"/>
              <a:gd name="connsiteX72" fmla="*/ 1697345 w 3347212"/>
              <a:gd name="connsiteY72" fmla="*/ 83092 h 1649956"/>
              <a:gd name="connsiteX73" fmla="*/ 1661737 w 3347212"/>
              <a:gd name="connsiteY73" fmla="*/ 71221 h 1649956"/>
              <a:gd name="connsiteX74" fmla="*/ 1614258 w 3347212"/>
              <a:gd name="connsiteY74" fmla="*/ 59351 h 1649956"/>
              <a:gd name="connsiteX75" fmla="*/ 1543041 w 3347212"/>
              <a:gd name="connsiteY75" fmla="*/ 35611 h 1649956"/>
              <a:gd name="connsiteX76" fmla="*/ 1436215 w 3347212"/>
              <a:gd name="connsiteY76" fmla="*/ 11871 h 1649956"/>
              <a:gd name="connsiteX77" fmla="*/ 1341259 w 3347212"/>
              <a:gd name="connsiteY77" fmla="*/ 0 h 1649956"/>
              <a:gd name="connsiteX78" fmla="*/ 890216 w 3347212"/>
              <a:gd name="connsiteY78" fmla="*/ 11871 h 1649956"/>
              <a:gd name="connsiteX79" fmla="*/ 830868 w 3347212"/>
              <a:gd name="connsiteY79" fmla="*/ 23741 h 1649956"/>
              <a:gd name="connsiteX80" fmla="*/ 664695 w 3347212"/>
              <a:gd name="connsiteY80" fmla="*/ 47481 h 1649956"/>
              <a:gd name="connsiteX81" fmla="*/ 569738 w 3347212"/>
              <a:gd name="connsiteY81" fmla="*/ 71221 h 1649956"/>
              <a:gd name="connsiteX82" fmla="*/ 498521 w 3347212"/>
              <a:gd name="connsiteY82" fmla="*/ 130572 h 1649956"/>
              <a:gd name="connsiteX83" fmla="*/ 474782 w 3347212"/>
              <a:gd name="connsiteY83" fmla="*/ 154313 h 1649956"/>
              <a:gd name="connsiteX84" fmla="*/ 451043 w 3347212"/>
              <a:gd name="connsiteY84" fmla="*/ 178053 h 16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3347212" h="1649956">
                <a:moveTo>
                  <a:pt x="617217" y="59351"/>
                </a:moveTo>
                <a:cubicBezTo>
                  <a:pt x="597434" y="55394"/>
                  <a:pt x="578043" y="47481"/>
                  <a:pt x="557869" y="47481"/>
                </a:cubicBezTo>
                <a:cubicBezTo>
                  <a:pt x="545357" y="47481"/>
                  <a:pt x="533877" y="54704"/>
                  <a:pt x="522260" y="59351"/>
                </a:cubicBezTo>
                <a:cubicBezTo>
                  <a:pt x="494283" y="70542"/>
                  <a:pt x="466869" y="83092"/>
                  <a:pt x="439173" y="94962"/>
                </a:cubicBezTo>
                <a:cubicBezTo>
                  <a:pt x="419391" y="114746"/>
                  <a:pt x="400736" y="135725"/>
                  <a:pt x="379826" y="154313"/>
                </a:cubicBezTo>
                <a:cubicBezTo>
                  <a:pt x="365041" y="167456"/>
                  <a:pt x="347052" y="176689"/>
                  <a:pt x="332348" y="189923"/>
                </a:cubicBezTo>
                <a:cubicBezTo>
                  <a:pt x="307394" y="212383"/>
                  <a:pt x="261130" y="261144"/>
                  <a:pt x="261130" y="261144"/>
                </a:cubicBezTo>
                <a:cubicBezTo>
                  <a:pt x="253217" y="276971"/>
                  <a:pt x="246664" y="293555"/>
                  <a:pt x="237391" y="308625"/>
                </a:cubicBezTo>
                <a:cubicBezTo>
                  <a:pt x="214962" y="345075"/>
                  <a:pt x="185313" y="377177"/>
                  <a:pt x="166174" y="415457"/>
                </a:cubicBezTo>
                <a:cubicBezTo>
                  <a:pt x="150348" y="447111"/>
                  <a:pt x="138326" y="480972"/>
                  <a:pt x="118696" y="510418"/>
                </a:cubicBezTo>
                <a:cubicBezTo>
                  <a:pt x="102870" y="534158"/>
                  <a:pt x="83977" y="556119"/>
                  <a:pt x="71218" y="581639"/>
                </a:cubicBezTo>
                <a:cubicBezTo>
                  <a:pt x="63305" y="597466"/>
                  <a:pt x="54449" y="612856"/>
                  <a:pt x="47479" y="629120"/>
                </a:cubicBezTo>
                <a:cubicBezTo>
                  <a:pt x="42550" y="640621"/>
                  <a:pt x="41205" y="653539"/>
                  <a:pt x="35609" y="664731"/>
                </a:cubicBezTo>
                <a:cubicBezTo>
                  <a:pt x="-10411" y="756774"/>
                  <a:pt x="29836" y="646441"/>
                  <a:pt x="0" y="735952"/>
                </a:cubicBezTo>
                <a:cubicBezTo>
                  <a:pt x="7913" y="747822"/>
                  <a:pt x="17359" y="758802"/>
                  <a:pt x="23739" y="771562"/>
                </a:cubicBezTo>
                <a:cubicBezTo>
                  <a:pt x="29335" y="782754"/>
                  <a:pt x="34934" y="794679"/>
                  <a:pt x="35609" y="807173"/>
                </a:cubicBezTo>
                <a:cubicBezTo>
                  <a:pt x="42873" y="941564"/>
                  <a:pt x="30365" y="1077265"/>
                  <a:pt x="47479" y="1210759"/>
                </a:cubicBezTo>
                <a:cubicBezTo>
                  <a:pt x="50701" y="1235888"/>
                  <a:pt x="79757" y="1249842"/>
                  <a:pt x="94957" y="1270110"/>
                </a:cubicBezTo>
                <a:cubicBezTo>
                  <a:pt x="103516" y="1281523"/>
                  <a:pt x="108609" y="1295633"/>
                  <a:pt x="118696" y="1305721"/>
                </a:cubicBezTo>
                <a:cubicBezTo>
                  <a:pt x="138037" y="1325063"/>
                  <a:pt x="164169" y="1334894"/>
                  <a:pt x="189913" y="1341331"/>
                </a:cubicBezTo>
                <a:cubicBezTo>
                  <a:pt x="209485" y="1346224"/>
                  <a:pt x="229361" y="1349885"/>
                  <a:pt x="249261" y="1353202"/>
                </a:cubicBezTo>
                <a:cubicBezTo>
                  <a:pt x="361787" y="1371958"/>
                  <a:pt x="380037" y="1368053"/>
                  <a:pt x="522260" y="1376942"/>
                </a:cubicBezTo>
                <a:cubicBezTo>
                  <a:pt x="557869" y="1384855"/>
                  <a:pt x="593698" y="1391835"/>
                  <a:pt x="629086" y="1400682"/>
                </a:cubicBezTo>
                <a:cubicBezTo>
                  <a:pt x="641224" y="1403717"/>
                  <a:pt x="652481" y="1409838"/>
                  <a:pt x="664695" y="1412552"/>
                </a:cubicBezTo>
                <a:cubicBezTo>
                  <a:pt x="688188" y="1417773"/>
                  <a:pt x="712419" y="1419202"/>
                  <a:pt x="735912" y="1424423"/>
                </a:cubicBezTo>
                <a:cubicBezTo>
                  <a:pt x="748126" y="1427137"/>
                  <a:pt x="759383" y="1433258"/>
                  <a:pt x="771521" y="1436293"/>
                </a:cubicBezTo>
                <a:cubicBezTo>
                  <a:pt x="816102" y="1447439"/>
                  <a:pt x="828496" y="1443754"/>
                  <a:pt x="866477" y="1460033"/>
                </a:cubicBezTo>
                <a:cubicBezTo>
                  <a:pt x="979394" y="1508429"/>
                  <a:pt x="846419" y="1455484"/>
                  <a:pt x="961433" y="1519384"/>
                </a:cubicBezTo>
                <a:cubicBezTo>
                  <a:pt x="982727" y="1531215"/>
                  <a:pt x="1029735" y="1546110"/>
                  <a:pt x="1056390" y="1554995"/>
                </a:cubicBezTo>
                <a:cubicBezTo>
                  <a:pt x="1123228" y="1599556"/>
                  <a:pt x="1078466" y="1574224"/>
                  <a:pt x="1198824" y="1614346"/>
                </a:cubicBezTo>
                <a:lnTo>
                  <a:pt x="1234433" y="1626216"/>
                </a:lnTo>
                <a:cubicBezTo>
                  <a:pt x="1246303" y="1630173"/>
                  <a:pt x="1257582" y="1636953"/>
                  <a:pt x="1270042" y="1638086"/>
                </a:cubicBezTo>
                <a:lnTo>
                  <a:pt x="1400607" y="1649956"/>
                </a:lnTo>
                <a:lnTo>
                  <a:pt x="1887258" y="1638086"/>
                </a:lnTo>
                <a:cubicBezTo>
                  <a:pt x="1923057" y="1636654"/>
                  <a:pt x="1958380" y="1629191"/>
                  <a:pt x="1994084" y="1626216"/>
                </a:cubicBezTo>
                <a:cubicBezTo>
                  <a:pt x="2053358" y="1621276"/>
                  <a:pt x="2112853" y="1619286"/>
                  <a:pt x="2172127" y="1614346"/>
                </a:cubicBezTo>
                <a:cubicBezTo>
                  <a:pt x="2207831" y="1611370"/>
                  <a:pt x="2243249" y="1605451"/>
                  <a:pt x="2278953" y="1602475"/>
                </a:cubicBezTo>
                <a:cubicBezTo>
                  <a:pt x="2338227" y="1597535"/>
                  <a:pt x="2397648" y="1594562"/>
                  <a:pt x="2456996" y="1590605"/>
                </a:cubicBezTo>
                <a:cubicBezTo>
                  <a:pt x="2472822" y="1582692"/>
                  <a:pt x="2488211" y="1573835"/>
                  <a:pt x="2504474" y="1566865"/>
                </a:cubicBezTo>
                <a:cubicBezTo>
                  <a:pt x="2515974" y="1561936"/>
                  <a:pt x="2528368" y="1559388"/>
                  <a:pt x="2540083" y="1554995"/>
                </a:cubicBezTo>
                <a:cubicBezTo>
                  <a:pt x="2560033" y="1547513"/>
                  <a:pt x="2579480" y="1538736"/>
                  <a:pt x="2599430" y="1531254"/>
                </a:cubicBezTo>
                <a:cubicBezTo>
                  <a:pt x="2611145" y="1526861"/>
                  <a:pt x="2623848" y="1524980"/>
                  <a:pt x="2635039" y="1519384"/>
                </a:cubicBezTo>
                <a:cubicBezTo>
                  <a:pt x="2663570" y="1505118"/>
                  <a:pt x="2689595" y="1486169"/>
                  <a:pt x="2718126" y="1471903"/>
                </a:cubicBezTo>
                <a:cubicBezTo>
                  <a:pt x="2729317" y="1466307"/>
                  <a:pt x="2742830" y="1466167"/>
                  <a:pt x="2753735" y="1460033"/>
                </a:cubicBezTo>
                <a:cubicBezTo>
                  <a:pt x="2806373" y="1430423"/>
                  <a:pt x="2856604" y="1396726"/>
                  <a:pt x="2908039" y="1365072"/>
                </a:cubicBezTo>
                <a:lnTo>
                  <a:pt x="2908039" y="1365072"/>
                </a:lnTo>
                <a:cubicBezTo>
                  <a:pt x="2927821" y="1349245"/>
                  <a:pt x="2947119" y="1332792"/>
                  <a:pt x="2967386" y="1317591"/>
                </a:cubicBezTo>
                <a:cubicBezTo>
                  <a:pt x="2978798" y="1309031"/>
                  <a:pt x="2992392" y="1303395"/>
                  <a:pt x="3002995" y="1293851"/>
                </a:cubicBezTo>
                <a:cubicBezTo>
                  <a:pt x="3136104" y="1174047"/>
                  <a:pt x="3038948" y="1242184"/>
                  <a:pt x="3121690" y="1187019"/>
                </a:cubicBezTo>
                <a:cubicBezTo>
                  <a:pt x="3129603" y="1175149"/>
                  <a:pt x="3135342" y="1161496"/>
                  <a:pt x="3145430" y="1151408"/>
                </a:cubicBezTo>
                <a:cubicBezTo>
                  <a:pt x="3155517" y="1141321"/>
                  <a:pt x="3170207" y="1136952"/>
                  <a:pt x="3181038" y="1127668"/>
                </a:cubicBezTo>
                <a:cubicBezTo>
                  <a:pt x="3198031" y="1113101"/>
                  <a:pt x="3213950" y="1097181"/>
                  <a:pt x="3228516" y="1080187"/>
                </a:cubicBezTo>
                <a:cubicBezTo>
                  <a:pt x="3237800" y="1069355"/>
                  <a:pt x="3243344" y="1055717"/>
                  <a:pt x="3252255" y="1044577"/>
                </a:cubicBezTo>
                <a:cubicBezTo>
                  <a:pt x="3308929" y="973730"/>
                  <a:pt x="3237387" y="1098054"/>
                  <a:pt x="3311603" y="949615"/>
                </a:cubicBezTo>
                <a:cubicBezTo>
                  <a:pt x="3317816" y="924763"/>
                  <a:pt x="3347212" y="817899"/>
                  <a:pt x="3347212" y="783433"/>
                </a:cubicBezTo>
                <a:cubicBezTo>
                  <a:pt x="3347212" y="712102"/>
                  <a:pt x="3341800" y="640807"/>
                  <a:pt x="3335342" y="569769"/>
                </a:cubicBezTo>
                <a:cubicBezTo>
                  <a:pt x="3334497" y="560469"/>
                  <a:pt x="3317849" y="499171"/>
                  <a:pt x="3311603" y="486678"/>
                </a:cubicBezTo>
                <a:cubicBezTo>
                  <a:pt x="3295852" y="455174"/>
                  <a:pt x="3265942" y="425493"/>
                  <a:pt x="3240386" y="403587"/>
                </a:cubicBezTo>
                <a:cubicBezTo>
                  <a:pt x="3229555" y="394303"/>
                  <a:pt x="3216647" y="387760"/>
                  <a:pt x="3204777" y="379846"/>
                </a:cubicBezTo>
                <a:cubicBezTo>
                  <a:pt x="3196864" y="367976"/>
                  <a:pt x="3191997" y="353369"/>
                  <a:pt x="3181038" y="344236"/>
                </a:cubicBezTo>
                <a:cubicBezTo>
                  <a:pt x="3167445" y="332908"/>
                  <a:pt x="3148923" y="329274"/>
                  <a:pt x="3133560" y="320495"/>
                </a:cubicBezTo>
                <a:cubicBezTo>
                  <a:pt x="3121174" y="313417"/>
                  <a:pt x="3110421" y="303683"/>
                  <a:pt x="3097951" y="296755"/>
                </a:cubicBezTo>
                <a:cubicBezTo>
                  <a:pt x="3074750" y="283865"/>
                  <a:pt x="3049935" y="274034"/>
                  <a:pt x="3026734" y="261144"/>
                </a:cubicBezTo>
                <a:cubicBezTo>
                  <a:pt x="3014264" y="254216"/>
                  <a:pt x="3004532" y="242279"/>
                  <a:pt x="2991125" y="237404"/>
                </a:cubicBezTo>
                <a:cubicBezTo>
                  <a:pt x="2960463" y="226254"/>
                  <a:pt x="2927121" y="223982"/>
                  <a:pt x="2896169" y="213664"/>
                </a:cubicBezTo>
                <a:cubicBezTo>
                  <a:pt x="2832230" y="192348"/>
                  <a:pt x="2843165" y="193089"/>
                  <a:pt x="2741865" y="189923"/>
                </a:cubicBezTo>
                <a:cubicBezTo>
                  <a:pt x="2528281" y="183248"/>
                  <a:pt x="2314562" y="182010"/>
                  <a:pt x="2100910" y="178053"/>
                </a:cubicBezTo>
                <a:lnTo>
                  <a:pt x="1982214" y="154313"/>
                </a:lnTo>
                <a:cubicBezTo>
                  <a:pt x="1962431" y="150356"/>
                  <a:pt x="1942438" y="147337"/>
                  <a:pt x="1922866" y="142443"/>
                </a:cubicBezTo>
                <a:cubicBezTo>
                  <a:pt x="1774373" y="105315"/>
                  <a:pt x="1959029" y="152774"/>
                  <a:pt x="1839780" y="118702"/>
                </a:cubicBezTo>
                <a:cubicBezTo>
                  <a:pt x="1824094" y="114220"/>
                  <a:pt x="1807987" y="111314"/>
                  <a:pt x="1792301" y="106832"/>
                </a:cubicBezTo>
                <a:cubicBezTo>
                  <a:pt x="1780271" y="103395"/>
                  <a:pt x="1768831" y="97997"/>
                  <a:pt x="1756693" y="94962"/>
                </a:cubicBezTo>
                <a:cubicBezTo>
                  <a:pt x="1737121" y="90069"/>
                  <a:pt x="1716917" y="87985"/>
                  <a:pt x="1697345" y="83092"/>
                </a:cubicBezTo>
                <a:cubicBezTo>
                  <a:pt x="1685207" y="80057"/>
                  <a:pt x="1673767" y="74658"/>
                  <a:pt x="1661737" y="71221"/>
                </a:cubicBezTo>
                <a:cubicBezTo>
                  <a:pt x="1646051" y="66739"/>
                  <a:pt x="1629883" y="64039"/>
                  <a:pt x="1614258" y="59351"/>
                </a:cubicBezTo>
                <a:cubicBezTo>
                  <a:pt x="1590290" y="52160"/>
                  <a:pt x="1567317" y="41680"/>
                  <a:pt x="1543041" y="35611"/>
                </a:cubicBezTo>
                <a:cubicBezTo>
                  <a:pt x="1505231" y="26158"/>
                  <a:pt x="1475398" y="17900"/>
                  <a:pt x="1436215" y="11871"/>
                </a:cubicBezTo>
                <a:cubicBezTo>
                  <a:pt x="1404688" y="7020"/>
                  <a:pt x="1372911" y="3957"/>
                  <a:pt x="1341259" y="0"/>
                </a:cubicBezTo>
                <a:cubicBezTo>
                  <a:pt x="1190911" y="3957"/>
                  <a:pt x="1040453" y="4883"/>
                  <a:pt x="890216" y="11871"/>
                </a:cubicBezTo>
                <a:cubicBezTo>
                  <a:pt x="870063" y="12808"/>
                  <a:pt x="850796" y="20594"/>
                  <a:pt x="830868" y="23741"/>
                </a:cubicBezTo>
                <a:cubicBezTo>
                  <a:pt x="775599" y="32468"/>
                  <a:pt x="718978" y="33910"/>
                  <a:pt x="664695" y="47481"/>
                </a:cubicBezTo>
                <a:lnTo>
                  <a:pt x="569738" y="71221"/>
                </a:lnTo>
                <a:cubicBezTo>
                  <a:pt x="485153" y="155813"/>
                  <a:pt x="581147" y="64467"/>
                  <a:pt x="498521" y="130572"/>
                </a:cubicBezTo>
                <a:cubicBezTo>
                  <a:pt x="489782" y="137563"/>
                  <a:pt x="482695" y="146399"/>
                  <a:pt x="474782" y="154313"/>
                </a:cubicBezTo>
                <a:lnTo>
                  <a:pt x="451043" y="178053"/>
                </a:lnTo>
              </a:path>
            </a:pathLst>
          </a:cu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0053" y="1350656"/>
            <a:ext cx="2872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really into this anagram solution. It feels like it can be used for so much more…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80043" y="2555140"/>
            <a:ext cx="70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soon</a:t>
            </a:r>
            <a:endParaRPr lang="en-US" i="1" dirty="0"/>
          </a:p>
        </p:txBody>
      </p:sp>
      <p:pic>
        <p:nvPicPr>
          <p:cNvPr id="7" name="Picture 6" descr="Screen Shot 2016-01-13 at 3.34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8" y="3340315"/>
            <a:ext cx="9144000" cy="26554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538" y="5077379"/>
            <a:ext cx="340696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r>
              <a:rPr lang="en-US" dirty="0" smtClean="0"/>
              <a:t> artificial intelligence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5044556" y="2267206"/>
            <a:ext cx="1045150" cy="914004"/>
          </a:xfrm>
          <a:custGeom>
            <a:avLst/>
            <a:gdLst>
              <a:gd name="connsiteX0" fmla="*/ 724042 w 1045150"/>
              <a:gd name="connsiteY0" fmla="*/ 142442 h 914004"/>
              <a:gd name="connsiteX1" fmla="*/ 664695 w 1045150"/>
              <a:gd name="connsiteY1" fmla="*/ 106831 h 914004"/>
              <a:gd name="connsiteX2" fmla="*/ 439173 w 1045150"/>
              <a:gd name="connsiteY2" fmla="*/ 106831 h 914004"/>
              <a:gd name="connsiteX3" fmla="*/ 367956 w 1045150"/>
              <a:gd name="connsiteY3" fmla="*/ 130572 h 914004"/>
              <a:gd name="connsiteX4" fmla="*/ 332347 w 1045150"/>
              <a:gd name="connsiteY4" fmla="*/ 142442 h 914004"/>
              <a:gd name="connsiteX5" fmla="*/ 249261 w 1045150"/>
              <a:gd name="connsiteY5" fmla="*/ 189923 h 914004"/>
              <a:gd name="connsiteX6" fmla="*/ 201782 w 1045150"/>
              <a:gd name="connsiteY6" fmla="*/ 213663 h 914004"/>
              <a:gd name="connsiteX7" fmla="*/ 106826 w 1045150"/>
              <a:gd name="connsiteY7" fmla="*/ 308624 h 914004"/>
              <a:gd name="connsiteX8" fmla="*/ 83087 w 1045150"/>
              <a:gd name="connsiteY8" fmla="*/ 332365 h 914004"/>
              <a:gd name="connsiteX9" fmla="*/ 35609 w 1045150"/>
              <a:gd name="connsiteY9" fmla="*/ 391716 h 914004"/>
              <a:gd name="connsiteX10" fmla="*/ 11870 w 1045150"/>
              <a:gd name="connsiteY10" fmla="*/ 462937 h 914004"/>
              <a:gd name="connsiteX11" fmla="*/ 0 w 1045150"/>
              <a:gd name="connsiteY11" fmla="*/ 498547 h 914004"/>
              <a:gd name="connsiteX12" fmla="*/ 11870 w 1045150"/>
              <a:gd name="connsiteY12" fmla="*/ 652860 h 914004"/>
              <a:gd name="connsiteX13" fmla="*/ 35609 w 1045150"/>
              <a:gd name="connsiteY13" fmla="*/ 688470 h 914004"/>
              <a:gd name="connsiteX14" fmla="*/ 94957 w 1045150"/>
              <a:gd name="connsiteY14" fmla="*/ 735951 h 914004"/>
              <a:gd name="connsiteX15" fmla="*/ 130565 w 1045150"/>
              <a:gd name="connsiteY15" fmla="*/ 771562 h 914004"/>
              <a:gd name="connsiteX16" fmla="*/ 213652 w 1045150"/>
              <a:gd name="connsiteY16" fmla="*/ 819042 h 914004"/>
              <a:gd name="connsiteX17" fmla="*/ 249261 w 1045150"/>
              <a:gd name="connsiteY17" fmla="*/ 854653 h 914004"/>
              <a:gd name="connsiteX18" fmla="*/ 391695 w 1045150"/>
              <a:gd name="connsiteY18" fmla="*/ 902134 h 914004"/>
              <a:gd name="connsiteX19" fmla="*/ 439173 w 1045150"/>
              <a:gd name="connsiteY19" fmla="*/ 914004 h 914004"/>
              <a:gd name="connsiteX20" fmla="*/ 593477 w 1045150"/>
              <a:gd name="connsiteY20" fmla="*/ 902134 h 914004"/>
              <a:gd name="connsiteX21" fmla="*/ 735912 w 1045150"/>
              <a:gd name="connsiteY21" fmla="*/ 842783 h 914004"/>
              <a:gd name="connsiteX22" fmla="*/ 842738 w 1045150"/>
              <a:gd name="connsiteY22" fmla="*/ 783432 h 914004"/>
              <a:gd name="connsiteX23" fmla="*/ 878346 w 1045150"/>
              <a:gd name="connsiteY23" fmla="*/ 747821 h 914004"/>
              <a:gd name="connsiteX24" fmla="*/ 913955 w 1045150"/>
              <a:gd name="connsiteY24" fmla="*/ 724081 h 914004"/>
              <a:gd name="connsiteX25" fmla="*/ 985172 w 1045150"/>
              <a:gd name="connsiteY25" fmla="*/ 652860 h 914004"/>
              <a:gd name="connsiteX26" fmla="*/ 1008911 w 1045150"/>
              <a:gd name="connsiteY26" fmla="*/ 629119 h 914004"/>
              <a:gd name="connsiteX27" fmla="*/ 1020781 w 1045150"/>
              <a:gd name="connsiteY27" fmla="*/ 593509 h 914004"/>
              <a:gd name="connsiteX28" fmla="*/ 1044520 w 1045150"/>
              <a:gd name="connsiteY28" fmla="*/ 569768 h 914004"/>
              <a:gd name="connsiteX29" fmla="*/ 1032651 w 1045150"/>
              <a:gd name="connsiteY29" fmla="*/ 451067 h 914004"/>
              <a:gd name="connsiteX30" fmla="*/ 1020781 w 1045150"/>
              <a:gd name="connsiteY30" fmla="*/ 367975 h 914004"/>
              <a:gd name="connsiteX31" fmla="*/ 997042 w 1045150"/>
              <a:gd name="connsiteY31" fmla="*/ 332365 h 914004"/>
              <a:gd name="connsiteX32" fmla="*/ 973303 w 1045150"/>
              <a:gd name="connsiteY32" fmla="*/ 284884 h 914004"/>
              <a:gd name="connsiteX33" fmla="*/ 866477 w 1045150"/>
              <a:gd name="connsiteY33" fmla="*/ 166182 h 914004"/>
              <a:gd name="connsiteX34" fmla="*/ 818999 w 1045150"/>
              <a:gd name="connsiteY34" fmla="*/ 106831 h 914004"/>
              <a:gd name="connsiteX35" fmla="*/ 712173 w 1045150"/>
              <a:gd name="connsiteY35" fmla="*/ 47480 h 914004"/>
              <a:gd name="connsiteX36" fmla="*/ 617217 w 1045150"/>
              <a:gd name="connsiteY36" fmla="*/ 11870 h 914004"/>
              <a:gd name="connsiteX37" fmla="*/ 581608 w 1045150"/>
              <a:gd name="connsiteY37" fmla="*/ 0 h 914004"/>
              <a:gd name="connsiteX38" fmla="*/ 557869 w 1045150"/>
              <a:gd name="connsiteY38" fmla="*/ 11870 h 91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45150" h="914004">
                <a:moveTo>
                  <a:pt x="724042" y="142442"/>
                </a:moveTo>
                <a:cubicBezTo>
                  <a:pt x="704260" y="130572"/>
                  <a:pt x="685330" y="117149"/>
                  <a:pt x="664695" y="106831"/>
                </a:cubicBezTo>
                <a:cubicBezTo>
                  <a:pt x="597295" y="73129"/>
                  <a:pt x="497693" y="103173"/>
                  <a:pt x="439173" y="106831"/>
                </a:cubicBezTo>
                <a:lnTo>
                  <a:pt x="367956" y="130572"/>
                </a:lnTo>
                <a:cubicBezTo>
                  <a:pt x="356086" y="134529"/>
                  <a:pt x="343538" y="136846"/>
                  <a:pt x="332347" y="142442"/>
                </a:cubicBezTo>
                <a:cubicBezTo>
                  <a:pt x="188859" y="214189"/>
                  <a:pt x="366710" y="122806"/>
                  <a:pt x="249261" y="189923"/>
                </a:cubicBezTo>
                <a:cubicBezTo>
                  <a:pt x="233898" y="198702"/>
                  <a:pt x="217608" y="205750"/>
                  <a:pt x="201782" y="213663"/>
                </a:cubicBezTo>
                <a:lnTo>
                  <a:pt x="106826" y="308624"/>
                </a:lnTo>
                <a:cubicBezTo>
                  <a:pt x="98913" y="316538"/>
                  <a:pt x="89295" y="323053"/>
                  <a:pt x="83087" y="332365"/>
                </a:cubicBezTo>
                <a:cubicBezTo>
                  <a:pt x="53140" y="377287"/>
                  <a:pt x="69435" y="357887"/>
                  <a:pt x="35609" y="391716"/>
                </a:cubicBezTo>
                <a:lnTo>
                  <a:pt x="11870" y="462937"/>
                </a:lnTo>
                <a:lnTo>
                  <a:pt x="0" y="498547"/>
                </a:lnTo>
                <a:cubicBezTo>
                  <a:pt x="3957" y="549985"/>
                  <a:pt x="2363" y="602154"/>
                  <a:pt x="11870" y="652860"/>
                </a:cubicBezTo>
                <a:cubicBezTo>
                  <a:pt x="14499" y="666881"/>
                  <a:pt x="26698" y="677330"/>
                  <a:pt x="35609" y="688470"/>
                </a:cubicBezTo>
                <a:cubicBezTo>
                  <a:pt x="63239" y="723009"/>
                  <a:pt x="57935" y="705097"/>
                  <a:pt x="94957" y="735951"/>
                </a:cubicBezTo>
                <a:cubicBezTo>
                  <a:pt x="107852" y="746698"/>
                  <a:pt x="116906" y="761805"/>
                  <a:pt x="130565" y="771562"/>
                </a:cubicBezTo>
                <a:cubicBezTo>
                  <a:pt x="211836" y="829617"/>
                  <a:pt x="146363" y="762965"/>
                  <a:pt x="213652" y="819042"/>
                </a:cubicBezTo>
                <a:cubicBezTo>
                  <a:pt x="226548" y="829789"/>
                  <a:pt x="235601" y="844896"/>
                  <a:pt x="249261" y="854653"/>
                </a:cubicBezTo>
                <a:cubicBezTo>
                  <a:pt x="290538" y="884138"/>
                  <a:pt x="344816" y="890413"/>
                  <a:pt x="391695" y="902134"/>
                </a:cubicBezTo>
                <a:lnTo>
                  <a:pt x="439173" y="914004"/>
                </a:lnTo>
                <a:cubicBezTo>
                  <a:pt x="490608" y="910047"/>
                  <a:pt x="542244" y="908162"/>
                  <a:pt x="593477" y="902134"/>
                </a:cubicBezTo>
                <a:cubicBezTo>
                  <a:pt x="646965" y="895841"/>
                  <a:pt x="687803" y="866839"/>
                  <a:pt x="735912" y="842783"/>
                </a:cubicBezTo>
                <a:cubicBezTo>
                  <a:pt x="766212" y="827632"/>
                  <a:pt x="813896" y="807468"/>
                  <a:pt x="842738" y="783432"/>
                </a:cubicBezTo>
                <a:cubicBezTo>
                  <a:pt x="855633" y="772685"/>
                  <a:pt x="865451" y="758568"/>
                  <a:pt x="878346" y="747821"/>
                </a:cubicBezTo>
                <a:cubicBezTo>
                  <a:pt x="889305" y="738688"/>
                  <a:pt x="903293" y="733559"/>
                  <a:pt x="913955" y="724081"/>
                </a:cubicBezTo>
                <a:cubicBezTo>
                  <a:pt x="939047" y="701776"/>
                  <a:pt x="961433" y="676600"/>
                  <a:pt x="985172" y="652860"/>
                </a:cubicBezTo>
                <a:lnTo>
                  <a:pt x="1008911" y="629119"/>
                </a:lnTo>
                <a:cubicBezTo>
                  <a:pt x="1012868" y="617249"/>
                  <a:pt x="1014344" y="604238"/>
                  <a:pt x="1020781" y="593509"/>
                </a:cubicBezTo>
                <a:cubicBezTo>
                  <a:pt x="1026539" y="583913"/>
                  <a:pt x="1043591" y="580920"/>
                  <a:pt x="1044520" y="569768"/>
                </a:cubicBezTo>
                <a:cubicBezTo>
                  <a:pt x="1047822" y="530141"/>
                  <a:pt x="1037297" y="490559"/>
                  <a:pt x="1032651" y="451067"/>
                </a:cubicBezTo>
                <a:cubicBezTo>
                  <a:pt x="1029382" y="423280"/>
                  <a:pt x="1028820" y="394774"/>
                  <a:pt x="1020781" y="367975"/>
                </a:cubicBezTo>
                <a:cubicBezTo>
                  <a:pt x="1016682" y="354311"/>
                  <a:pt x="1004120" y="344751"/>
                  <a:pt x="997042" y="332365"/>
                </a:cubicBezTo>
                <a:cubicBezTo>
                  <a:pt x="988263" y="317001"/>
                  <a:pt x="983118" y="299607"/>
                  <a:pt x="973303" y="284884"/>
                </a:cubicBezTo>
                <a:cubicBezTo>
                  <a:pt x="925832" y="213673"/>
                  <a:pt x="924432" y="232419"/>
                  <a:pt x="866477" y="166182"/>
                </a:cubicBezTo>
                <a:cubicBezTo>
                  <a:pt x="836749" y="132206"/>
                  <a:pt x="852653" y="132073"/>
                  <a:pt x="818999" y="106831"/>
                </a:cubicBezTo>
                <a:cubicBezTo>
                  <a:pt x="716189" y="29719"/>
                  <a:pt x="784137" y="78323"/>
                  <a:pt x="712173" y="47480"/>
                </a:cubicBezTo>
                <a:cubicBezTo>
                  <a:pt x="601544" y="65"/>
                  <a:pt x="726631" y="43132"/>
                  <a:pt x="617217" y="11870"/>
                </a:cubicBezTo>
                <a:cubicBezTo>
                  <a:pt x="605187" y="8433"/>
                  <a:pt x="594120" y="0"/>
                  <a:pt x="581608" y="0"/>
                </a:cubicBezTo>
                <a:cubicBezTo>
                  <a:pt x="572761" y="0"/>
                  <a:pt x="565782" y="7913"/>
                  <a:pt x="557869" y="11870"/>
                </a:cubicBezTo>
              </a:path>
            </a:pathLst>
          </a:cu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4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1-13 at 3.34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" y="2479954"/>
            <a:ext cx="8379898" cy="24335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6565" y="4056091"/>
            <a:ext cx="48071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Bananagrams</a:t>
            </a:r>
            <a:r>
              <a:rPr lang="en-US" dirty="0" smtClean="0"/>
              <a:t> online</a:t>
            </a:r>
            <a:endParaRPr lang="en-US" dirty="0"/>
          </a:p>
        </p:txBody>
      </p:sp>
      <p:pic>
        <p:nvPicPr>
          <p:cNvPr id="7" name="Picture 6" descr="Screen Shot 2016-01-13 at 3.34.1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54"/>
          <a:stretch/>
        </p:blipFill>
        <p:spPr>
          <a:xfrm>
            <a:off x="130570" y="534485"/>
            <a:ext cx="8379898" cy="20769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5915" y="2110622"/>
            <a:ext cx="48071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Bananagrams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computer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Me This Morning</a:t>
            </a:r>
            <a:endParaRPr lang="en-US" dirty="0"/>
          </a:p>
        </p:txBody>
      </p:sp>
      <p:pic>
        <p:nvPicPr>
          <p:cNvPr id="14" name="Picture 13" descr="Screen Shot 2016-01-13 at 3.34.1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4"/>
          <a:stretch/>
        </p:blipFill>
        <p:spPr>
          <a:xfrm>
            <a:off x="71220" y="4664983"/>
            <a:ext cx="8379898" cy="21940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6565" y="6001560"/>
            <a:ext cx="48071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umber of legal moves in </a:t>
            </a:r>
            <a:r>
              <a:rPr lang="en-US" dirty="0" err="1" smtClean="0"/>
              <a:t>bananagrams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6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We may be the first…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2942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Bananagrams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00"/>
          <a:stretch/>
        </p:blipFill>
        <p:spPr>
          <a:xfrm>
            <a:off x="21830" y="-1077702"/>
            <a:ext cx="9132130" cy="8033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31474" y="6362419"/>
            <a:ext cx="6641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mysummeratamonastery.blogspot.com</a:t>
            </a:r>
            <a:r>
              <a:rPr lang="en-US" sz="1200" dirty="0">
                <a:solidFill>
                  <a:schemeClr val="bg1"/>
                </a:solidFill>
              </a:rPr>
              <a:t>/2013/07/</a:t>
            </a:r>
            <a:r>
              <a:rPr lang="en-US" sz="1200" dirty="0" err="1">
                <a:solidFill>
                  <a:schemeClr val="bg1"/>
                </a:solidFill>
              </a:rPr>
              <a:t>cel</a:t>
            </a:r>
            <a:r>
              <a:rPr lang="en-US" sz="1200" dirty="0">
                <a:solidFill>
                  <a:schemeClr val="bg1"/>
                </a:solidFill>
              </a:rPr>
              <a:t>-</a:t>
            </a:r>
            <a:r>
              <a:rPr lang="en-US" sz="1200" dirty="0" err="1">
                <a:solidFill>
                  <a:schemeClr val="bg1"/>
                </a:solidFill>
              </a:rPr>
              <a:t>rotis</a:t>
            </a:r>
            <a:r>
              <a:rPr lang="en-US" sz="1200" dirty="0">
                <a:solidFill>
                  <a:schemeClr val="bg1"/>
                </a:solidFill>
              </a:rPr>
              <a:t>-stolen-money-and-</a:t>
            </a:r>
            <a:r>
              <a:rPr lang="en-US" sz="1200" dirty="0" err="1">
                <a:solidFill>
                  <a:schemeClr val="bg1"/>
                </a:solidFill>
              </a:rPr>
              <a:t>bananagrams.html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6293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Bananagrams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7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6293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69170" y="1923607"/>
            <a:ext cx="352131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L   E   F   N   W   D   R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684373" y="3264299"/>
            <a:ext cx="30909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   L   C   A   I   E   I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2551424" y="4704367"/>
            <a:ext cx="335680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Y   N   S   O   S   S   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074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6293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Bananagrams</a:t>
            </a:r>
            <a:endParaRPr lang="en-US" dirty="0"/>
          </a:p>
        </p:txBody>
      </p:sp>
      <p:pic>
        <p:nvPicPr>
          <p:cNvPr id="2" name="Picture 1" descr="Screen Shot 2016-01-13 at 9.35.2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r="857"/>
          <a:stretch/>
        </p:blipFill>
        <p:spPr>
          <a:xfrm>
            <a:off x="1637998" y="1293849"/>
            <a:ext cx="6124684" cy="51110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55252" y="4167073"/>
            <a:ext cx="2687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   E   F   N   W   D   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58585" y="4759944"/>
            <a:ext cx="236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   L   C   A   I   E   I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625636" y="5357228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Y   N   S   O   S   S   T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543077" y="3679757"/>
            <a:ext cx="83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Tiles: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324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015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700,000 deaths a year from fake malaria and tuberculosis drugs [1]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699" y="6429100"/>
            <a:ext cx="7443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http://</a:t>
            </a:r>
            <a:r>
              <a:rPr lang="en-US" sz="1200" dirty="0" err="1"/>
              <a:t>www.un.org</a:t>
            </a:r>
            <a:r>
              <a:rPr lang="en-US" sz="1200" dirty="0"/>
              <a:t>/</a:t>
            </a:r>
            <a:r>
              <a:rPr lang="en-US" sz="1200" dirty="0" err="1"/>
              <a:t>africarenewal</a:t>
            </a:r>
            <a:r>
              <a:rPr lang="en-US" sz="1200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3089905"/>
            <a:ext cx="3712313" cy="1091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3954695"/>
            <a:ext cx="3712313" cy="1091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4819486"/>
            <a:ext cx="3712313" cy="1091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2225115"/>
            <a:ext cx="3712313" cy="1091217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5483729" y="2188667"/>
            <a:ext cx="464281" cy="3722036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70821" y="3674236"/>
            <a:ext cx="212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Equivalent of this many crashes per day</a:t>
            </a:r>
            <a:endParaRPr lang="en-US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Fake Medicine is a Problem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70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3 at 9.5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01" y="949613"/>
            <a:ext cx="3548924" cy="532338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6293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6518" y="6271020"/>
            <a:ext cx="455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Tiles: DTGEMAOTOWKJEAAESELXO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3215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That</a:t>
            </a:r>
            <a:r>
              <a:rPr lang="fr-FR" sz="4000" dirty="0" smtClean="0">
                <a:solidFill>
                  <a:schemeClr val="bg1"/>
                </a:solidFill>
              </a:rPr>
              <a:t>’</a:t>
            </a:r>
            <a:r>
              <a:rPr lang="en-US" sz="4000" dirty="0" smtClean="0">
                <a:solidFill>
                  <a:schemeClr val="bg1"/>
                </a:solidFill>
              </a:rPr>
              <a:t>s all folks.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0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0416" y="1277223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0220" y="11598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5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2137" y="1326850"/>
            <a:ext cx="528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Learn how to use </a:t>
            </a:r>
            <a:r>
              <a:rPr lang="en-US" sz="3200" dirty="0" smtClean="0">
                <a:latin typeface="Chalkboard"/>
                <a:cs typeface="Chalkboard"/>
              </a:rPr>
              <a:t>Sets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654" y="2090177"/>
            <a:ext cx="551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Learn how to use </a:t>
            </a:r>
            <a:r>
              <a:rPr lang="en-US" sz="3200" dirty="0" smtClean="0">
                <a:latin typeface="Chalkboard"/>
                <a:cs typeface="Chalkboard"/>
              </a:rPr>
              <a:t>Maps</a:t>
            </a:r>
            <a:endParaRPr lang="en-US" sz="32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8" b="32749" l="81004" r="98541">
                        <a14:backgroundMark x1="88263" y1="25556" x2="88263" y2="25556"/>
                        <a14:backgroundMark x1="84803" y1="24561" x2="95760" y2="22339"/>
                        <a14:backgroundMark x1="93860" y1="25556" x2="89281" y2="28129"/>
                        <a14:backgroundMark x1="85312" y1="21170" x2="94505" y2="27602"/>
                        <a14:backgroundMark x1="92707" y1="19474" x2="87856" y2="27778"/>
                        <a14:backgroundMark x1="84159" y1="23567" x2="85210" y2="27135"/>
                        <a14:backgroundMark x1="96540" y1="21170" x2="92978" y2="28304"/>
                        <a14:backgroundMark x1="94233" y1="21170" x2="83141" y2="21345"/>
                        <a14:backgroundMark x1="92198" y1="18947" x2="89518" y2="20994"/>
                        <a14:backgroundMark x1="83786" y1="22690" x2="83786" y2="28129"/>
                        <a14:backgroundMark x1="86330" y1="25556" x2="86330" y2="29006"/>
                        <a14:backgroundMark x1="87483" y1="28655" x2="92334" y2="29006"/>
                        <a14:backgroundMark x1="94640" y1="27602" x2="97286" y2="21988"/>
                        <a14:backgroundMark x1="95760" y1="21520" x2="92707" y2="19123"/>
                        <a14:backgroundMark x1="83141" y1="23041" x2="82632" y2="26433"/>
                      </a14:backgroundRemoval>
                    </a14:imgEffect>
                  </a14:imgLayer>
                </a14:imgProps>
              </a:ext>
            </a:extLst>
          </a:blip>
          <a:srcRect l="78289" b="67282"/>
          <a:stretch/>
        </p:blipFill>
        <p:spPr>
          <a:xfrm>
            <a:off x="1291199" y="2786003"/>
            <a:ext cx="5373811" cy="60736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411988" y="6106518"/>
            <a:ext cx="3355809" cy="150296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934185">
            <a:off x="4093501" y="5902392"/>
            <a:ext cx="1890195" cy="150296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6248900">
            <a:off x="4455640" y="6206254"/>
            <a:ext cx="1890195" cy="150296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5408" t="20823" r="39683" b="37370"/>
          <a:stretch/>
        </p:blipFill>
        <p:spPr>
          <a:xfrm>
            <a:off x="2773204" y="3471963"/>
            <a:ext cx="1363298" cy="254969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716923">
            <a:off x="6108419" y="6011070"/>
            <a:ext cx="642312" cy="504457"/>
          </a:xfrm>
          <a:prstGeom prst="ellipse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928921">
            <a:off x="6074594" y="3193151"/>
            <a:ext cx="276640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See a previously never seen before computer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649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93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29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Real Life Challenge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931" y="4575087"/>
            <a:ext cx="2928081" cy="19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5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2097</Words>
  <Application>Microsoft Macintosh PowerPoint</Application>
  <PresentationFormat>On-screen Show (4:3)</PresentationFormat>
  <Paragraphs>522</Paragraphs>
  <Slides>74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75</cp:revision>
  <cp:lastPrinted>2016-01-13T09:21:27Z</cp:lastPrinted>
  <dcterms:created xsi:type="dcterms:W3CDTF">2016-01-11T23:40:43Z</dcterms:created>
  <dcterms:modified xsi:type="dcterms:W3CDTF">2016-01-13T22:30:10Z</dcterms:modified>
</cp:coreProperties>
</file>